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11286-702A-4913-B2D0-3191D3FB731C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564CF-0E80-4D67-9053-5F6E52CC96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A3F9B63-29B5-494B-839A-32AC1C55AEE3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Ссылки на странице – переход к терминам. Возвращение к слайду – нажать на кнопку со стрелкой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9AEBED1-3092-48F7-AE22-98181D3D7283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До этого вступительное слово из введения в Проект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609CC2-3BF5-40C5-9357-CF4267A74670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28F6F2-E3BD-4124-ABFA-32E494DC73AE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E7CA-DF5E-4CF9-9659-60D9AA6689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28F6F2-E3BD-4124-ABFA-32E494DC73AE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E7CA-DF5E-4CF9-9659-60D9AA668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28F6F2-E3BD-4124-ABFA-32E494DC73AE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E7CA-DF5E-4CF9-9659-60D9AA668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28F6F2-E3BD-4124-ABFA-32E494DC73AE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E7CA-DF5E-4CF9-9659-60D9AA668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28F6F2-E3BD-4124-ABFA-32E494DC73AE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E7CA-DF5E-4CF9-9659-60D9AA6689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28F6F2-E3BD-4124-ABFA-32E494DC73AE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E7CA-DF5E-4CF9-9659-60D9AA668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28F6F2-E3BD-4124-ABFA-32E494DC73AE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E7CA-DF5E-4CF9-9659-60D9AA668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28F6F2-E3BD-4124-ABFA-32E494DC73AE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E7CA-DF5E-4CF9-9659-60D9AA668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28F6F2-E3BD-4124-ABFA-32E494DC73AE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E7CA-DF5E-4CF9-9659-60D9AA6689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28F6F2-E3BD-4124-ABFA-32E494DC73AE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E7CA-DF5E-4CF9-9659-60D9AA668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28F6F2-E3BD-4124-ABFA-32E494DC73AE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2AE7CA-DF5E-4CF9-9659-60D9AA6689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528F6F2-E3BD-4124-ABFA-32E494DC73AE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42AE7CA-DF5E-4CF9-9659-60D9AA6689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2560" y="692696"/>
            <a:ext cx="7406640" cy="230425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Профессиональный стандарт педагога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468313" y="1484313"/>
            <a:ext cx="8675687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eaLnBrk="1" hangingPunct="1"/>
            <a:r>
              <a:rPr lang="ru-RU" sz="2400" dirty="0"/>
              <a:t>9. Владеть методами и средствами анализа психолого-педагогического мониторинга, позволяющего оценить результаты освоения детьми образовательных программ, степень </a:t>
            </a:r>
            <a:r>
              <a:rPr lang="ru-RU" sz="2400" dirty="0" err="1"/>
              <a:t>сформированности</a:t>
            </a:r>
            <a:r>
              <a:rPr lang="ru-RU" sz="2400" dirty="0"/>
              <a:t> у них необходимых интегративных качеств детей дошкольного возраста, необходимых для дальнейшего обучения и развития в начальной школе.</a:t>
            </a:r>
          </a:p>
          <a:p>
            <a:pPr marL="357188" indent="-357188" eaLnBrk="1" hangingPunct="1"/>
            <a:r>
              <a:rPr lang="ru-RU" sz="2400" dirty="0"/>
              <a:t>10. Владеть методами и средствами психолого-педагогического просвещения родителей (законных представителей) детей раннего и дошкольного возраста, уметь выстраивать партнерское взаимодействие с ними для решения образовательных задач. 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400" b="1"/>
              <a:t>Часть пятая: профессиональные компетенции педагога дошкольного образования (воспитателя) 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68313" y="1052513"/>
            <a:ext cx="8064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/>
              <a:t>Педагог дошкольного образования должен: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468313" y="1484313"/>
            <a:ext cx="86756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eaLnBrk="1" hangingPunct="1"/>
            <a:r>
              <a:rPr lang="ru-RU" sz="2400"/>
              <a:t>11. Владеть ИКТ-компетенциями, необходимыми и достаточными для планирования, реализации и оценки образовательной работы с детьми раннего и дошкольного возраста.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400" b="1"/>
              <a:t>Часть пятая: профессиональные компетенции педагога дошкольного образования (воспитателя) 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68313" y="1052513"/>
            <a:ext cx="8064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/>
              <a:t>Педагог дошкольного образования должен: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813" y="1844675"/>
            <a:ext cx="6334125" cy="3786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8000" dirty="0">
                <a:solidFill>
                  <a:schemeClr val="accent5">
                    <a:lumMod val="50000"/>
                  </a:schemeClr>
                </a:solidFill>
              </a:rPr>
              <a:t>СПАСИБО </a:t>
            </a:r>
          </a:p>
          <a:p>
            <a:pPr algn="ctr">
              <a:defRPr/>
            </a:pPr>
            <a:r>
              <a:rPr lang="ru-RU" sz="8000" dirty="0">
                <a:solidFill>
                  <a:schemeClr val="accent5">
                    <a:lumMod val="50000"/>
                  </a:schemeClr>
                </a:solidFill>
              </a:rPr>
              <a:t>ЗА </a:t>
            </a:r>
          </a:p>
          <a:p>
            <a:pPr algn="ctr">
              <a:defRPr/>
            </a:pPr>
            <a:r>
              <a:rPr lang="ru-RU" sz="8000" dirty="0">
                <a:solidFill>
                  <a:schemeClr val="accent5">
                    <a:lumMod val="50000"/>
                  </a:schemeClr>
                </a:solidFill>
              </a:rPr>
              <a:t>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Рисунок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3"/>
            <a:ext cx="9525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0" y="980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Зачем нужен профессиональный стандарт педагога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3276600" y="1557338"/>
            <a:ext cx="5724525" cy="792162"/>
          </a:xfrm>
          <a:prstGeom prst="rect">
            <a:avLst/>
          </a:prstGeom>
          <a:solidFill>
            <a:srgbClr val="CCFFCC">
              <a:alpha val="25098"/>
            </a:srgbClr>
          </a:solidFill>
          <a:ln w="3175">
            <a:noFill/>
            <a:prstDash val="sysDot"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2400"/>
              <a:t>инструмент реализации стратегии образования в меняющемся мире.</a:t>
            </a: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3276600" y="2420938"/>
            <a:ext cx="5724525" cy="1368425"/>
          </a:xfrm>
          <a:prstGeom prst="rect">
            <a:avLst/>
          </a:prstGeom>
          <a:solidFill>
            <a:srgbClr val="CCFFCC">
              <a:alpha val="25098"/>
            </a:srgbClr>
          </a:solidFill>
          <a:ln w="3175">
            <a:noFill/>
            <a:prstDash val="sysDot"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инструмент повышения качества образования и выхода отечественного образования на международный уровень.</a:t>
            </a:r>
            <a:endParaRPr lang="ru-RU"/>
          </a:p>
        </p:txBody>
      </p:sp>
      <p:sp>
        <p:nvSpPr>
          <p:cNvPr id="65547" name="Rectangle 11"/>
          <p:cNvSpPr>
            <a:spLocks noChangeArrowheads="1"/>
          </p:cNvSpPr>
          <p:nvPr/>
        </p:nvSpPr>
        <p:spPr bwMode="auto">
          <a:xfrm>
            <a:off x="3276600" y="3862388"/>
            <a:ext cx="5724525" cy="792162"/>
          </a:xfrm>
          <a:prstGeom prst="rect">
            <a:avLst/>
          </a:prstGeom>
          <a:solidFill>
            <a:srgbClr val="CCFFCC">
              <a:alpha val="25098"/>
            </a:srgbClr>
          </a:solidFill>
          <a:ln w="3175">
            <a:noFill/>
            <a:prstDash val="sysDot"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объективный измеритель квалификации педагога.</a:t>
            </a:r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3276600" y="4725988"/>
            <a:ext cx="5724525" cy="792162"/>
          </a:xfrm>
          <a:prstGeom prst="rect">
            <a:avLst/>
          </a:prstGeom>
          <a:solidFill>
            <a:srgbClr val="CCFFCC">
              <a:alpha val="25098"/>
            </a:srgbClr>
          </a:solidFill>
          <a:ln w="3175">
            <a:noFill/>
            <a:prstDash val="sysDot"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средство отбора педагогических кадров в учреждения образования.</a:t>
            </a:r>
          </a:p>
        </p:txBody>
      </p:sp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3276600" y="5589588"/>
            <a:ext cx="5724525" cy="1058862"/>
          </a:xfrm>
          <a:prstGeom prst="rect">
            <a:avLst/>
          </a:prstGeom>
          <a:solidFill>
            <a:srgbClr val="CCFFCC">
              <a:alpha val="25098"/>
            </a:srgbClr>
          </a:solidFill>
          <a:ln w="3175">
            <a:noFill/>
            <a:prstDash val="sysDot"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основа для формирования трудового договора, фиксирующего отношения между работником и работодателем.</a:t>
            </a:r>
          </a:p>
        </p:txBody>
      </p:sp>
      <p:sp>
        <p:nvSpPr>
          <p:cNvPr id="5129" name="Rectangle 14"/>
          <p:cNvSpPr>
            <a:spLocks noChangeArrowheads="1"/>
          </p:cNvSpPr>
          <p:nvPr/>
        </p:nvSpPr>
        <p:spPr bwMode="auto">
          <a:xfrm>
            <a:off x="323850" y="3643313"/>
            <a:ext cx="25923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/>
            <a:r>
              <a:rPr lang="ru-RU" sz="2800" b="1"/>
              <a:t>Стандарт это -</a:t>
            </a:r>
          </a:p>
        </p:txBody>
      </p:sp>
      <p:cxnSp>
        <p:nvCxnSpPr>
          <p:cNvPr id="65551" name="AutoShape 15"/>
          <p:cNvCxnSpPr>
            <a:cxnSpLocks noChangeShapeType="1"/>
            <a:stCxn id="5129" idx="3"/>
            <a:endCxn id="65544" idx="1"/>
          </p:cNvCxnSpPr>
          <p:nvPr/>
        </p:nvCxnSpPr>
        <p:spPr bwMode="auto">
          <a:xfrm flipV="1">
            <a:off x="2916238" y="1954213"/>
            <a:ext cx="360362" cy="1978025"/>
          </a:xfrm>
          <a:prstGeom prst="straightConnector1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</p:spPr>
      </p:cxnSp>
      <p:cxnSp>
        <p:nvCxnSpPr>
          <p:cNvPr id="65552" name="AutoShape 16"/>
          <p:cNvCxnSpPr>
            <a:cxnSpLocks noChangeShapeType="1"/>
            <a:stCxn id="5129" idx="3"/>
            <a:endCxn id="65545" idx="1"/>
          </p:cNvCxnSpPr>
          <p:nvPr/>
        </p:nvCxnSpPr>
        <p:spPr bwMode="auto">
          <a:xfrm flipV="1">
            <a:off x="2916238" y="3105150"/>
            <a:ext cx="360362" cy="827088"/>
          </a:xfrm>
          <a:prstGeom prst="straightConnector1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</p:spPr>
      </p:cxnSp>
      <p:cxnSp>
        <p:nvCxnSpPr>
          <p:cNvPr id="65553" name="AutoShape 17"/>
          <p:cNvCxnSpPr>
            <a:cxnSpLocks noChangeShapeType="1"/>
            <a:stCxn id="5129" idx="3"/>
            <a:endCxn id="65547" idx="1"/>
          </p:cNvCxnSpPr>
          <p:nvPr/>
        </p:nvCxnSpPr>
        <p:spPr bwMode="auto">
          <a:xfrm>
            <a:off x="2916238" y="3932238"/>
            <a:ext cx="360362" cy="327025"/>
          </a:xfrm>
          <a:prstGeom prst="straightConnector1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</p:spPr>
      </p:cxnSp>
      <p:cxnSp>
        <p:nvCxnSpPr>
          <p:cNvPr id="65554" name="AutoShape 18"/>
          <p:cNvCxnSpPr>
            <a:cxnSpLocks noChangeShapeType="1"/>
            <a:stCxn id="5129" idx="3"/>
            <a:endCxn id="65548" idx="1"/>
          </p:cNvCxnSpPr>
          <p:nvPr/>
        </p:nvCxnSpPr>
        <p:spPr bwMode="auto">
          <a:xfrm>
            <a:off x="2916238" y="3932238"/>
            <a:ext cx="360362" cy="1190625"/>
          </a:xfrm>
          <a:prstGeom prst="straightConnector1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</p:spPr>
      </p:cxnSp>
      <p:cxnSp>
        <p:nvCxnSpPr>
          <p:cNvPr id="65555" name="AutoShape 19"/>
          <p:cNvCxnSpPr>
            <a:cxnSpLocks noChangeShapeType="1"/>
            <a:stCxn id="5129" idx="3"/>
            <a:endCxn id="65549" idx="1"/>
          </p:cNvCxnSpPr>
          <p:nvPr/>
        </p:nvCxnSpPr>
        <p:spPr bwMode="auto">
          <a:xfrm>
            <a:off x="2916238" y="3932238"/>
            <a:ext cx="360362" cy="2187575"/>
          </a:xfrm>
          <a:prstGeom prst="straightConnector1">
            <a:avLst/>
          </a:prstGeom>
          <a:noFill/>
          <a:ln w="19050">
            <a:solidFill>
              <a:srgbClr val="0000CC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4" grpId="0" animBg="1"/>
      <p:bldP spid="65545" grpId="0" animBg="1"/>
      <p:bldP spid="65547" grpId="0" animBg="1"/>
      <p:bldP spid="65548" grpId="0" animBg="1"/>
      <p:bldP spid="655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0" y="836613"/>
            <a:ext cx="91440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ru-RU" sz="2400" b="1" dirty="0"/>
              <a:t>Характеристика стандарта</a:t>
            </a: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468313" y="1811661"/>
            <a:ext cx="8461375" cy="68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57188" indent="-357188" algn="ctr" eaLnBrk="1" hangingPunct="1">
              <a:lnSpc>
                <a:spcPct val="110000"/>
              </a:lnSpc>
            </a:pPr>
            <a:endParaRPr lang="ru-RU" sz="900" b="1" dirty="0"/>
          </a:p>
          <a:p>
            <a:pPr marL="357188" indent="-35718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3200" b="1" dirty="0">
                <a:hlinkClick r:id="" action="ppaction://noaction"/>
              </a:rPr>
              <a:t>Профессиональный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" action="ppaction://noaction"/>
              </a:rPr>
              <a:t> стандарт педагога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hlinkClick r:id="" action="ppaction://noaction"/>
              </a:rPr>
              <a:t>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708920"/>
            <a:ext cx="74888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документ, включающий перечень профессиональных и личностных требований к учителю (воспитателю), действующий на всей территории Российской Федерации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68313" y="1412875"/>
            <a:ext cx="8675687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algn="ctr" eaLnBrk="1" hangingPunct="1">
              <a:lnSpc>
                <a:spcPct val="110000"/>
              </a:lnSpc>
            </a:pPr>
            <a:endParaRPr lang="ru-RU" sz="2400" b="1"/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400"/>
              <a:t>Преодолеть технократический подход в оценке труда педагога.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400"/>
              <a:t>Обеспечить координированный рост свободы и ответственности педагога за результаты своего труда.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400"/>
              <a:t>Мотивировать педагога на постоянное повышение квалификации.</a:t>
            </a:r>
          </a:p>
          <a:p>
            <a:pPr marL="357188" indent="-357188" eaLnBrk="1" hangingPunct="1"/>
            <a:endParaRPr lang="ru-RU" sz="240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476250"/>
            <a:ext cx="9144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0000"/>
              </a:lnSpc>
            </a:pPr>
            <a:r>
              <a:rPr lang="ru-RU" sz="2400" b="1" dirty="0"/>
              <a:t>Профессиональный стандарт педагога выполняет функции, призванные: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AutoShape 20"/>
          <p:cNvSpPr>
            <a:spLocks noChangeArrowheads="1"/>
          </p:cNvSpPr>
          <p:nvPr/>
        </p:nvSpPr>
        <p:spPr bwMode="auto">
          <a:xfrm>
            <a:off x="1116013" y="1484313"/>
            <a:ext cx="7200900" cy="1514475"/>
          </a:xfrm>
          <a:prstGeom prst="roundRect">
            <a:avLst>
              <a:gd name="adj" fmla="val 34972"/>
            </a:avLst>
          </a:prstGeom>
          <a:solidFill>
            <a:srgbClr val="CCFFCC">
              <a:alpha val="14117"/>
            </a:srgbClr>
          </a:solidFill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987675" y="908050"/>
            <a:ext cx="3549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 b="1">
                <a:latin typeface="Verdana" pitchFamily="34" charset="0"/>
              </a:rPr>
              <a:t>Область применения.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924300" y="1484313"/>
            <a:ext cx="116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Verdana" pitchFamily="34" charset="0"/>
              </a:rPr>
              <a:t>Сфера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258888" y="1989138"/>
            <a:ext cx="2035175" cy="457200"/>
          </a:xfrm>
          <a:prstGeom prst="rect">
            <a:avLst/>
          </a:prstGeom>
          <a:solidFill>
            <a:srgbClr val="FFCC99">
              <a:alpha val="47058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Verdana" pitchFamily="34" charset="0"/>
              </a:rPr>
              <a:t>дошкольного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492500" y="1989138"/>
            <a:ext cx="1806575" cy="457200"/>
          </a:xfrm>
          <a:prstGeom prst="rect">
            <a:avLst/>
          </a:prstGeom>
          <a:solidFill>
            <a:srgbClr val="CCFFCC">
              <a:alpha val="47842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Verdana" pitchFamily="34" charset="0"/>
              </a:rPr>
              <a:t>начального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508625" y="1989138"/>
            <a:ext cx="2627313" cy="457200"/>
          </a:xfrm>
          <a:prstGeom prst="rect">
            <a:avLst/>
          </a:prstGeom>
          <a:solidFill>
            <a:srgbClr val="99CCFF">
              <a:alpha val="34117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Verdana" pitchFamily="34" charset="0"/>
              </a:rPr>
              <a:t>общего среднего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492500" y="2492375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>
                <a:latin typeface="Verdana" pitchFamily="34" charset="0"/>
              </a:rPr>
              <a:t>образования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000">
                <a:latin typeface="Verdana" pitchFamily="34" charset="0"/>
              </a:rPr>
              <a:t>  Профессиональный стандарт педагога может применяться: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23850" y="3863975"/>
            <a:ext cx="2735263" cy="2519363"/>
          </a:xfrm>
          <a:prstGeom prst="rect">
            <a:avLst/>
          </a:prstGeom>
          <a:solidFill>
            <a:schemeClr val="bg1"/>
          </a:solidFill>
          <a:ln w="9525" cap="rnd">
            <a:solidFill>
              <a:srgbClr val="C0C0C0"/>
            </a:solidFill>
            <a:prstDash val="sysDot"/>
            <a:miter lim="800000"/>
            <a:headEnd/>
            <a:tailEnd/>
          </a:ln>
        </p:spPr>
        <p:txBody>
          <a:bodyPr lIns="90000" tIns="10800" rIns="90000" bIns="10800"/>
          <a:lstStyle/>
          <a:p>
            <a:pPr algn="ctr" eaLnBrk="1" hangingPunct="1">
              <a:lnSpc>
                <a:spcPct val="80000"/>
              </a:lnSpc>
            </a:pPr>
            <a:r>
              <a:rPr lang="ru-RU" sz="2200" b="1"/>
              <a:t>при приеме на работу</a:t>
            </a:r>
            <a:r>
              <a:rPr lang="ru-RU" sz="22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200"/>
              <a:t>в общеобразова-тельное учрежде-ние на должность «педагог»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6227763" y="4365625"/>
            <a:ext cx="2663825" cy="2016125"/>
          </a:xfrm>
          <a:prstGeom prst="rect">
            <a:avLst/>
          </a:prstGeom>
          <a:solidFill>
            <a:schemeClr val="bg1"/>
          </a:solidFill>
          <a:ln w="9525" cap="rnd">
            <a:solidFill>
              <a:srgbClr val="C0C0C0"/>
            </a:solidFill>
            <a:prstDash val="sysDot"/>
            <a:miter lim="800000"/>
            <a:headEnd/>
            <a:tailEnd/>
          </a:ln>
        </p:spPr>
        <p:txBody>
          <a:bodyPr lIns="90000" tIns="10800" rIns="90000" bIns="10800"/>
          <a:lstStyle/>
          <a:p>
            <a:pPr eaLnBrk="1" hangingPunct="1">
              <a:lnSpc>
                <a:spcPct val="80000"/>
              </a:lnSpc>
            </a:pPr>
            <a:r>
              <a:rPr lang="ru-RU" sz="2200" i="1"/>
              <a:t>самими образова-тельными орга-низациями</a:t>
            </a:r>
            <a:r>
              <a:rPr lang="ru-RU" sz="2200"/>
              <a:t>, в случае предостав-ления им соот-ветствующих пол-номочий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3276600" y="4365625"/>
            <a:ext cx="2663825" cy="2016125"/>
          </a:xfrm>
          <a:prstGeom prst="rect">
            <a:avLst/>
          </a:prstGeom>
          <a:solidFill>
            <a:schemeClr val="bg1"/>
          </a:solidFill>
          <a:ln w="9525" cap="rnd">
            <a:solidFill>
              <a:srgbClr val="C0C0C0"/>
            </a:solidFill>
            <a:prstDash val="sysDot"/>
            <a:miter lim="800000"/>
            <a:headEnd/>
            <a:tailEnd/>
          </a:ln>
        </p:spPr>
        <p:txBody>
          <a:bodyPr lIns="90000" tIns="10800" rIns="90000" bIns="10800"/>
          <a:lstStyle/>
          <a:p>
            <a:pPr eaLnBrk="1" hangingPunct="1">
              <a:lnSpc>
                <a:spcPct val="80000"/>
              </a:lnSpc>
            </a:pPr>
            <a:r>
              <a:rPr lang="ru-RU" sz="2200" i="1"/>
              <a:t>региональными органами</a:t>
            </a:r>
            <a:r>
              <a:rPr lang="ru-RU" sz="2200"/>
              <a:t> испол-нительной власти, осуществляющи-ми управление в сфере образова-ния</a:t>
            </a:r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395288" y="3071813"/>
            <a:ext cx="828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3276600" y="3860800"/>
            <a:ext cx="5616575" cy="360363"/>
          </a:xfrm>
          <a:prstGeom prst="rect">
            <a:avLst/>
          </a:prstGeom>
          <a:solidFill>
            <a:schemeClr val="bg1"/>
          </a:solidFill>
          <a:ln w="9525" cap="rnd">
            <a:solidFill>
              <a:srgbClr val="C0C0C0"/>
            </a:solidFill>
            <a:prstDash val="sysDot"/>
            <a:miter lim="800000"/>
            <a:headEnd/>
            <a:tailEnd/>
          </a:ln>
        </p:spPr>
        <p:txBody>
          <a:bodyPr lIns="90000" tIns="10800" rIns="90000" bIns="10800"/>
          <a:lstStyle/>
          <a:p>
            <a:pPr algn="ctr" eaLnBrk="1" hangingPunct="1">
              <a:lnSpc>
                <a:spcPct val="80000"/>
              </a:lnSpc>
            </a:pPr>
            <a:r>
              <a:rPr lang="ru-RU" sz="2200" b="1"/>
              <a:t>при проведении аттестации педагогов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" grpId="0" animBg="1"/>
      <p:bldP spid="7172" grpId="0"/>
      <p:bldP spid="7173" grpId="0" animBg="1"/>
      <p:bldP spid="7174" grpId="0" animBg="1"/>
      <p:bldP spid="7175" grpId="0" animBg="1"/>
      <p:bldP spid="7176" grpId="0"/>
      <p:bldP spid="7177" grpId="0"/>
      <p:bldP spid="7184" grpId="0" animBg="1"/>
      <p:bldP spid="7185" grpId="0" animBg="1"/>
      <p:bldP spid="7186" grpId="0" animBg="1"/>
      <p:bldP spid="7187" grpId="0" animBg="1"/>
      <p:bldP spid="71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0" y="8366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400" b="1"/>
              <a:t>      Цель применения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9750" y="1412875"/>
            <a:ext cx="84613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eaLnBrk="1" hangingPunct="1"/>
            <a:endParaRPr lang="ru-RU" sz="2400" b="1" dirty="0"/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400" dirty="0"/>
              <a:t>Определять </a:t>
            </a:r>
            <a:r>
              <a:rPr lang="ru-RU" sz="2400" b="1" dirty="0">
                <a:hlinkClick r:id="" action="ppaction://noaction"/>
              </a:rPr>
              <a:t>необходимую квалификацию</a:t>
            </a:r>
            <a:r>
              <a:rPr lang="ru-RU" sz="2400" dirty="0">
                <a:hlinkClick r:id="" action="ppaction://noaction"/>
              </a:rPr>
              <a:t> </a:t>
            </a:r>
            <a:r>
              <a:rPr lang="ru-RU" sz="2400" dirty="0"/>
              <a:t>педагога, которая влияет на результаты обучения, воспитания и развития ребенка.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400" dirty="0"/>
              <a:t>Обеспечить </a:t>
            </a:r>
            <a:r>
              <a:rPr lang="ru-RU" sz="2400" b="1" dirty="0"/>
              <a:t>необходимую подготовку</a:t>
            </a:r>
            <a:r>
              <a:rPr lang="ru-RU" sz="2400" dirty="0"/>
              <a:t> педагога для получения высоких результатов его труда.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400" dirty="0"/>
              <a:t>Обеспечить </a:t>
            </a:r>
            <a:r>
              <a:rPr lang="ru-RU" sz="2400" b="1" dirty="0"/>
              <a:t>необходимую осведомленность</a:t>
            </a:r>
            <a:r>
              <a:rPr lang="ru-RU" sz="2400" dirty="0"/>
              <a:t> педагога о предъявляемых к нему требованиях.</a:t>
            </a:r>
          </a:p>
          <a:p>
            <a:pPr marL="357188" indent="-357188" eaLnBrk="1" hangingPunct="1">
              <a:buFont typeface="Wingdings" pitchFamily="2" charset="2"/>
              <a:buChar char="ü"/>
            </a:pPr>
            <a:r>
              <a:rPr lang="ru-RU" sz="2400" dirty="0"/>
              <a:t>Содействовать </a:t>
            </a:r>
            <a:r>
              <a:rPr lang="ru-RU" sz="2400" b="1" dirty="0"/>
              <a:t>вовлечению </a:t>
            </a:r>
            <a:r>
              <a:rPr lang="ru-RU" sz="2400" dirty="0"/>
              <a:t>педагогов в решение задачи повышения качества образования.</a:t>
            </a:r>
          </a:p>
          <a:p>
            <a:pPr marL="357188" indent="-357188" eaLnBrk="1" hangingPunct="1"/>
            <a:endParaRPr lang="ru-RU" sz="2400" dirty="0"/>
          </a:p>
          <a:p>
            <a:pPr marL="357188" indent="-357188" eaLnBrk="1" hangingPunct="1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68313" y="1484313"/>
            <a:ext cx="8675687" cy="431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eaLnBrk="1" hangingPunct="1"/>
            <a:r>
              <a:rPr lang="ru-RU" sz="2400"/>
              <a:t>1. Знать специфику дошкольного образования и особенности организации образовательной работы с детьми раннего и дошкольного возраста.</a:t>
            </a:r>
          </a:p>
          <a:p>
            <a:pPr marL="357188" indent="-357188" eaLnBrk="1" hangingPunct="1">
              <a:lnSpc>
                <a:spcPct val="95000"/>
              </a:lnSpc>
            </a:pPr>
            <a:r>
              <a:rPr lang="ru-RU" sz="2400"/>
              <a:t>2. Знать общие закономерности развития ребенка в раннем и дошкольном детстве; особенности становления и развития детских деятельностей в раннем и дошкольном возрасте.</a:t>
            </a:r>
          </a:p>
          <a:p>
            <a:pPr marL="357188" indent="-357188" eaLnBrk="1" hangingPunct="1">
              <a:lnSpc>
                <a:spcPct val="95000"/>
              </a:lnSpc>
            </a:pPr>
            <a:r>
              <a:rPr lang="ru-RU" sz="2400"/>
              <a:t>3. Уметь организовывать ведущие в дошкольном возрасте виды деятельности: предметно-манипулятивную и игровую, обеспечивая развитие детей. Организовывать совместную и самостоятельную деятельность дошкольников.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400" b="1" dirty="0" smtClean="0"/>
              <a:t>Профессиональные </a:t>
            </a:r>
            <a:r>
              <a:rPr lang="ru-RU" sz="2400" b="1" dirty="0"/>
              <a:t>компетенции педагога дошкольного образования (воспитателя) 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68313" y="1052513"/>
            <a:ext cx="8064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/>
              <a:t>Педагог дошкольного образования должен: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03238" y="1643608"/>
            <a:ext cx="864076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eaLnBrk="1" hangingPunct="1"/>
            <a:r>
              <a:rPr lang="ru-RU" sz="2400" dirty="0"/>
              <a:t>4. Владеть теорией и педагогическими методиками физического, познавательного и личностного развития детей раннего и дошкольного возраста.</a:t>
            </a:r>
          </a:p>
          <a:p>
            <a:pPr marL="357188" indent="-357188" eaLnBrk="1" hangingPunct="1"/>
            <a:r>
              <a:rPr lang="ru-RU" sz="2400" dirty="0"/>
              <a:t>5. Уметь планировать, реализовывать и анализировать образовательную работу с детьми раннего и дошкольного возраста в соответствии с ФГОС дошкольного образования </a:t>
            </a:r>
            <a:r>
              <a:rPr lang="ru-RU" sz="2400" dirty="0" smtClean="0"/>
              <a:t>.</a:t>
            </a:r>
            <a:endParaRPr lang="ru-RU" sz="2400" dirty="0"/>
          </a:p>
          <a:p>
            <a:pPr marL="357188" indent="-357188" eaLnBrk="1" hangingPunct="1"/>
            <a:r>
              <a:rPr lang="ru-RU" sz="2400" dirty="0"/>
              <a:t>6. Уметь планировать и корректировать образовательные задачи (совместно с психологом и другими специалистами) по результатам мониторинга, с учетом индивидуальных особенностей развития каждого ребенка раннего и/или дошкольного возраста.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400" b="1"/>
              <a:t>Часть пятая: профессиональные компетенции педагога дошкольного образования (воспитателя)  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68313" y="1052513"/>
            <a:ext cx="8064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/>
              <a:t>Педагог дошкольного образования должен: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468313" y="1484313"/>
            <a:ext cx="8675687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57188" indent="-357188" eaLnBrk="1" hangingPunct="1"/>
            <a:r>
              <a:rPr lang="ru-RU" sz="2400"/>
              <a:t>7. Реализовывать педагогические рекомендации специалистов (психолога, логопеда, дефектолога и др.) в работе с детьми, испытывающими трудности в освоении программы, или детьми с особыми образовательными потребностями.</a:t>
            </a:r>
          </a:p>
          <a:p>
            <a:pPr marL="357188" indent="-357188" eaLnBrk="1" hangingPunct="1"/>
            <a:r>
              <a:rPr lang="ru-RU" sz="2400"/>
              <a:t>8. Участвовать в создании психологически комфортной и безопасной образовательной среды, обеспечивая безопасность жизни детей, сохранение и укрепление их здоровья, поддерживая эмоциональное благополучие ребенка в период пребывания в образовательной организации.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400" b="1"/>
              <a:t>Часть пятая: профессиональные компетенции педагога дошкольного образования (воспитателя)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68313" y="1052513"/>
            <a:ext cx="8064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/>
              <a:t>Педагог дошкольного образования должен: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</TotalTime>
  <Words>631</Words>
  <Application>Microsoft Office PowerPoint</Application>
  <PresentationFormat>Экран (4:3)</PresentationFormat>
  <Paragraphs>65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Профессиональный стандарт педагога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профессионального стандарта педагога</dc:title>
  <dc:creator>Natalya</dc:creator>
  <cp:lastModifiedBy>Natalya</cp:lastModifiedBy>
  <cp:revision>7</cp:revision>
  <dcterms:created xsi:type="dcterms:W3CDTF">2015-09-17T05:52:21Z</dcterms:created>
  <dcterms:modified xsi:type="dcterms:W3CDTF">2015-09-22T10:37:20Z</dcterms:modified>
</cp:coreProperties>
</file>