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536" r:id="rId4"/>
    <p:sldId id="540" r:id="rId5"/>
    <p:sldId id="537" r:id="rId6"/>
    <p:sldId id="538" r:id="rId7"/>
    <p:sldId id="539" r:id="rId8"/>
    <p:sldId id="541" r:id="rId9"/>
    <p:sldId id="542" r:id="rId10"/>
    <p:sldId id="543" r:id="rId11"/>
    <p:sldId id="544" r:id="rId12"/>
    <p:sldId id="545" r:id="rId13"/>
    <p:sldId id="546" r:id="rId14"/>
    <p:sldId id="547" r:id="rId15"/>
    <p:sldId id="54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85000"/>
      </a:lnSpc>
      <a:spcBef>
        <a:spcPct val="0"/>
      </a:spcBef>
      <a:spcAft>
        <a:spcPct val="0"/>
      </a:spcAft>
      <a:defRPr kumimoji="1" sz="3600" i="1" kern="1200">
        <a:solidFill>
          <a:schemeClr val="tx2"/>
        </a:solidFill>
        <a:latin typeface="Bookman Old Style" pitchFamily="18" charset="0"/>
        <a:ea typeface="+mn-ea"/>
        <a:cs typeface="+mn-cs"/>
      </a:defRPr>
    </a:lvl1pPr>
    <a:lvl2pPr marL="457200" algn="l" rtl="0" eaLnBrk="0" fontAlgn="base" hangingPunct="0">
      <a:lnSpc>
        <a:spcPct val="85000"/>
      </a:lnSpc>
      <a:spcBef>
        <a:spcPct val="0"/>
      </a:spcBef>
      <a:spcAft>
        <a:spcPct val="0"/>
      </a:spcAft>
      <a:defRPr kumimoji="1" sz="3600" i="1" kern="1200">
        <a:solidFill>
          <a:schemeClr val="tx2"/>
        </a:solidFill>
        <a:latin typeface="Bookman Old Style" pitchFamily="18" charset="0"/>
        <a:ea typeface="+mn-ea"/>
        <a:cs typeface="+mn-cs"/>
      </a:defRPr>
    </a:lvl2pPr>
    <a:lvl3pPr marL="914400" algn="l" rtl="0" eaLnBrk="0" fontAlgn="base" hangingPunct="0">
      <a:lnSpc>
        <a:spcPct val="85000"/>
      </a:lnSpc>
      <a:spcBef>
        <a:spcPct val="0"/>
      </a:spcBef>
      <a:spcAft>
        <a:spcPct val="0"/>
      </a:spcAft>
      <a:defRPr kumimoji="1" sz="3600" i="1" kern="1200">
        <a:solidFill>
          <a:schemeClr val="tx2"/>
        </a:solidFill>
        <a:latin typeface="Bookman Old Style" pitchFamily="18" charset="0"/>
        <a:ea typeface="+mn-ea"/>
        <a:cs typeface="+mn-cs"/>
      </a:defRPr>
    </a:lvl3pPr>
    <a:lvl4pPr marL="1371600" algn="l" rtl="0" eaLnBrk="0" fontAlgn="base" hangingPunct="0">
      <a:lnSpc>
        <a:spcPct val="85000"/>
      </a:lnSpc>
      <a:spcBef>
        <a:spcPct val="0"/>
      </a:spcBef>
      <a:spcAft>
        <a:spcPct val="0"/>
      </a:spcAft>
      <a:defRPr kumimoji="1" sz="3600" i="1" kern="1200">
        <a:solidFill>
          <a:schemeClr val="tx2"/>
        </a:solidFill>
        <a:latin typeface="Bookman Old Style" pitchFamily="18" charset="0"/>
        <a:ea typeface="+mn-ea"/>
        <a:cs typeface="+mn-cs"/>
      </a:defRPr>
    </a:lvl4pPr>
    <a:lvl5pPr marL="1828800" algn="l" rtl="0" eaLnBrk="0" fontAlgn="base" hangingPunct="0">
      <a:lnSpc>
        <a:spcPct val="85000"/>
      </a:lnSpc>
      <a:spcBef>
        <a:spcPct val="0"/>
      </a:spcBef>
      <a:spcAft>
        <a:spcPct val="0"/>
      </a:spcAft>
      <a:defRPr kumimoji="1" sz="3600" i="1" kern="1200">
        <a:solidFill>
          <a:schemeClr val="tx2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600" i="1" kern="1200">
        <a:solidFill>
          <a:schemeClr val="tx2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600" i="1" kern="1200">
        <a:solidFill>
          <a:schemeClr val="tx2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600" i="1" kern="1200">
        <a:solidFill>
          <a:schemeClr val="tx2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600" i="1" kern="1200">
        <a:solidFill>
          <a:schemeClr val="tx2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66FFFF"/>
    <a:srgbClr val="0066FF"/>
    <a:srgbClr val="006600"/>
    <a:srgbClr val="CC3300"/>
    <a:srgbClr val="FFFF00"/>
    <a:srgbClr val="339933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20000"/>
              </a:spcBef>
              <a:buFontTx/>
              <a:buChar char="•"/>
              <a:defRPr kumimoji="0" sz="1200" i="0">
                <a:solidFill>
                  <a:schemeClr val="tx1"/>
                </a:solidFill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20000"/>
              </a:spcBef>
              <a:buFontTx/>
              <a:buChar char="•"/>
              <a:defRPr kumimoji="0" sz="1200" i="0">
                <a:solidFill>
                  <a:schemeClr val="tx1"/>
                </a:solidFill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5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20000"/>
              </a:spcBef>
              <a:buFontTx/>
              <a:buChar char="•"/>
              <a:defRPr kumimoji="0" sz="1200" i="0">
                <a:solidFill>
                  <a:schemeClr val="tx1"/>
                </a:solidFill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r>
              <a:rPr lang="ru-RU"/>
              <a:t>43</a:t>
            </a:r>
          </a:p>
        </p:txBody>
      </p:sp>
      <p:sp>
        <p:nvSpPr>
          <p:cNvPr id="375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20000"/>
              </a:spcBef>
              <a:buFontTx/>
              <a:buChar char="•"/>
              <a:defRPr kumimoji="0" sz="1200" i="0">
                <a:solidFill>
                  <a:schemeClr val="tx1"/>
                </a:solidFill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013177E4-E1DA-4297-9C3E-E7547BF42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703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20000"/>
              </a:spcBef>
              <a:buFontTx/>
              <a:buChar char="•"/>
              <a:defRPr kumimoji="0" sz="1200" i="0">
                <a:solidFill>
                  <a:schemeClr val="tx1"/>
                </a:solidFill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20000"/>
              </a:spcBef>
              <a:buFontTx/>
              <a:buChar char="•"/>
              <a:defRPr kumimoji="0" sz="1200" i="0">
                <a:solidFill>
                  <a:schemeClr val="tx1"/>
                </a:solidFill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6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76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20000"/>
              </a:spcBef>
              <a:buFontTx/>
              <a:buChar char="•"/>
              <a:defRPr kumimoji="0" sz="1200" i="0">
                <a:solidFill>
                  <a:schemeClr val="tx1"/>
                </a:solidFill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6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20000"/>
              </a:spcBef>
              <a:buFontTx/>
              <a:buChar char="•"/>
              <a:defRPr kumimoji="0" sz="1200" i="0">
                <a:solidFill>
                  <a:schemeClr val="tx1"/>
                </a:solidFill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5B75A79D-0EAD-4124-A6C5-36CB482AD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3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1pPr>
            <a:lvl2pPr marL="742950" indent="-285750"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2pPr>
            <a:lvl3pPr marL="1143000" indent="-228600"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3pPr>
            <a:lvl4pPr marL="1600200" indent="-228600"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4pPr>
            <a:lvl5pPr marL="2057400" indent="-228600"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fld id="{3B4E7E7B-DB85-446F-AADF-43BBF9A3B633}" type="slidenum">
              <a:rPr kumimoji="0" lang="ru-RU" sz="1200" i="0" smtClean="0">
                <a:solidFill>
                  <a:schemeClr val="tx1"/>
                </a:solidFill>
                <a:latin typeface="Tahoma" pitchFamily="34" charset="0"/>
              </a:rPr>
              <a:pPr/>
              <a:t>3</a:t>
            </a:fld>
            <a:endParaRPr kumimoji="0" lang="ru-RU" sz="1200" i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26"/>
          <p:cNvSpPr>
            <a:spLocks noChangeArrowheads="1"/>
          </p:cNvSpPr>
          <p:nvPr/>
        </p:nvSpPr>
        <p:spPr bwMode="auto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1029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030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1715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Click to edit Master</a:t>
            </a:r>
          </a:p>
        </p:txBody>
      </p:sp>
      <p:sp>
        <p:nvSpPr>
          <p:cNvPr id="371716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  <a:effectLst>
            <a:outerShdw dist="81320" dir="2319588" algn="ctr" rotWithShape="0">
              <a:srgbClr val="808080"/>
            </a:outerShdw>
          </a:effectLst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Щелчок правит образец подзаголовка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EA0BC2EB-E22D-40C7-B4E7-9E635005BCEC}" type="slidenum">
              <a:rPr lang="ru-RU"/>
              <a:pPr>
                <a:defRPr/>
              </a:pPr>
              <a:t>‹#›</a:t>
            </a:fld>
            <a:endParaRPr lang="ru-RU">
              <a:latin typeface="Times New Roman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362169150"/>
      </p:ext>
    </p:extLst>
  </p:cSld>
  <p:clrMapOvr>
    <a:masterClrMapping/>
  </p:clrMapOvr>
  <p:transition spd="slow" advClick="0" advTm="5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630322"/>
      </p:ext>
    </p:extLst>
  </p:cSld>
  <p:clrMapOvr>
    <a:masterClrMapping/>
  </p:clrMapOvr>
  <p:transition spd="slow" advClick="0" advTm="5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27915"/>
      </p:ext>
    </p:extLst>
  </p:cSld>
  <p:clrMapOvr>
    <a:masterClrMapping/>
  </p:clrMapOvr>
  <p:transition spd="slow" advClick="0" advTm="500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2286000"/>
            <a:ext cx="7543800" cy="3657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805068"/>
      </p:ext>
    </p:extLst>
  </p:cSld>
  <p:clrMapOvr>
    <a:masterClrMapping/>
  </p:clrMapOvr>
  <p:transition spd="slow" advClick="0" advTm="5000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2286000"/>
            <a:ext cx="7543800" cy="3657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631257"/>
      </p:ext>
    </p:extLst>
  </p:cSld>
  <p:clrMapOvr>
    <a:masterClrMapping/>
  </p:clrMapOvr>
  <p:transition spd="slow" advClick="0" advTm="5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30715"/>
      </p:ext>
    </p:extLst>
  </p:cSld>
  <p:clrMapOvr>
    <a:masterClrMapping/>
  </p:clrMapOvr>
  <p:transition spd="slow" advClick="0" advTm="5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136761"/>
      </p:ext>
    </p:extLst>
  </p:cSld>
  <p:clrMapOvr>
    <a:masterClrMapping/>
  </p:clrMapOvr>
  <p:transition spd="slow" advClick="0" advTm="5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830214"/>
      </p:ext>
    </p:extLst>
  </p:cSld>
  <p:clrMapOvr>
    <a:masterClrMapping/>
  </p:clrMapOvr>
  <p:transition spd="slow" advClick="0" advTm="5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63501"/>
      </p:ext>
    </p:extLst>
  </p:cSld>
  <p:clrMapOvr>
    <a:masterClrMapping/>
  </p:clrMapOvr>
  <p:transition spd="slow" advClick="0" advTm="5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851459"/>
      </p:ext>
    </p:extLst>
  </p:cSld>
  <p:clrMapOvr>
    <a:masterClrMapping/>
  </p:clrMapOvr>
  <p:transition spd="slow" advClick="0" advTm="5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67156"/>
      </p:ext>
    </p:extLst>
  </p:cSld>
  <p:clrMapOvr>
    <a:masterClrMapping/>
  </p:clrMapOvr>
  <p:transition spd="slow" advClick="0" advTm="5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347062"/>
      </p:ext>
    </p:extLst>
  </p:cSld>
  <p:clrMapOvr>
    <a:masterClrMapping/>
  </p:clrMapOvr>
  <p:transition spd="slow" advClick="0" advTm="5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26228"/>
      </p:ext>
    </p:extLst>
  </p:cSld>
  <p:clrMapOvr>
    <a:masterClrMapping/>
  </p:clrMapOvr>
  <p:transition spd="slow" advClick="0" advTm="5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AutoShape 2"/>
          <p:cNvSpPr>
            <a:spLocks noChangeArrowheads="1"/>
          </p:cNvSpPr>
          <p:nvPr/>
        </p:nvSpPr>
        <p:spPr bwMode="auto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Master slide </a:t>
            </a:r>
            <a:br>
              <a:rPr lang="ru-RU" smtClean="0"/>
            </a:br>
            <a:r>
              <a:rPr lang="ru-RU" smtClean="0"/>
              <a:t>title style</a:t>
            </a:r>
          </a:p>
        </p:txBody>
      </p:sp>
      <p:sp>
        <p:nvSpPr>
          <p:cNvPr id="370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defRPr sz="1400" i="0">
                <a:solidFill>
                  <a:schemeClr val="bg1"/>
                </a:solidFill>
                <a:effectLst/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06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  <a:p>
            <a:pPr lvl="3"/>
            <a:endParaRPr lang="ru-RU" smtClean="0"/>
          </a:p>
        </p:txBody>
      </p:sp>
      <p:sp>
        <p:nvSpPr>
          <p:cNvPr id="3706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defRPr sz="1400" i="0">
                <a:solidFill>
                  <a:schemeClr val="bg1"/>
                </a:solidFill>
                <a:effectLst/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06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defRPr sz="1400" i="0">
                <a:solidFill>
                  <a:schemeClr val="bg1"/>
                </a:solidFill>
                <a:effectLst/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0696" name="Rectangle 8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0697" name="Rectangle 9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ransition spd="slow" advClick="0" advTm="5000">
    <p:zoom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–"/>
        <a:defRPr kumimoji="1"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3.wmf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5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e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_________Microsoft_Word_97-20031.doc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6027738"/>
            <a:ext cx="77724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1pPr>
            <a:lvl2pPr marL="742950" indent="-285750"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2pPr>
            <a:lvl3pPr marL="1143000" indent="-228600"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3pPr>
            <a:lvl4pPr marL="1600200" indent="-228600"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4pPr>
            <a:lvl5pPr marL="2057400" indent="-228600"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endParaRPr lang="ru-RU" sz="1400" i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endParaRPr lang="ru-RU" sz="1400" i="0">
              <a:solidFill>
                <a:schemeClr val="tx1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ctrTitle"/>
          </p:nvPr>
        </p:nvSpPr>
        <p:spPr>
          <a:xfrm flipH="1">
            <a:off x="3962400" y="5410200"/>
            <a:ext cx="1676400" cy="685800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2019 г.</a:t>
            </a:r>
          </a:p>
        </p:txBody>
      </p:sp>
      <p:sp>
        <p:nvSpPr>
          <p:cNvPr id="3076" name="WordArt 16"/>
          <p:cNvSpPr>
            <a:spLocks noChangeArrowheads="1" noChangeShapeType="1" noTextEdit="1"/>
          </p:cNvSpPr>
          <p:nvPr/>
        </p:nvSpPr>
        <p:spPr bwMode="auto">
          <a:xfrm>
            <a:off x="838200" y="914400"/>
            <a:ext cx="76962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ГБОУ ООШ № 17</a:t>
            </a:r>
          </a:p>
          <a:p>
            <a:pPr algn="ctr"/>
            <a:r>
              <a:rPr lang="ru-RU" sz="1400" kern="10"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Структурное подразделение «Детский сад» </a:t>
            </a:r>
          </a:p>
          <a:p>
            <a:pPr algn="ctr"/>
            <a:r>
              <a:rPr lang="ru-RU" sz="1400" kern="10"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Bookman Old Style"/>
              </a:rPr>
              <a:t> </a:t>
            </a:r>
          </a:p>
        </p:txBody>
      </p:sp>
      <p:sp>
        <p:nvSpPr>
          <p:cNvPr id="3077" name="WordArt 18"/>
          <p:cNvSpPr>
            <a:spLocks noChangeArrowheads="1" noChangeShapeType="1" noTextEdit="1"/>
          </p:cNvSpPr>
          <p:nvPr/>
        </p:nvSpPr>
        <p:spPr bwMode="auto">
          <a:xfrm>
            <a:off x="1524000" y="3048000"/>
            <a:ext cx="6400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latin typeface="Bookman Old Style"/>
              </a:rPr>
              <a:t>"Центр раннего детства"</a:t>
            </a:r>
          </a:p>
        </p:txBody>
      </p:sp>
    </p:spTree>
  </p:cSld>
  <p:clrMapOvr>
    <a:masterClrMapping/>
  </p:clrMapOvr>
  <p:transition spd="slow" advClick="0" advTm="1000"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3352800" cy="1524000"/>
          </a:xfrm>
        </p:spPr>
        <p:txBody>
          <a:bodyPr/>
          <a:lstStyle/>
          <a:p>
            <a:pPr>
              <a:defRPr/>
            </a:pPr>
            <a:r>
              <a:rPr lang="ru-RU" sz="2800" b="1" i="1" smtClean="0">
                <a:effectLst/>
                <a:latin typeface="Garamond" pitchFamily="18" charset="0"/>
              </a:rPr>
              <a:t>Кадровое </a:t>
            </a:r>
            <a:br>
              <a:rPr lang="ru-RU" sz="2800" b="1" i="1" smtClean="0">
                <a:effectLst/>
                <a:latin typeface="Garamond" pitchFamily="18" charset="0"/>
              </a:rPr>
            </a:br>
            <a:r>
              <a:rPr lang="ru-RU" sz="2800" b="1" i="1" smtClean="0">
                <a:effectLst/>
                <a:latin typeface="Garamond" pitchFamily="18" charset="0"/>
              </a:rPr>
              <a:t>обеспечение</a:t>
            </a:r>
            <a:endParaRPr lang="ru-RU" smtClean="0"/>
          </a:p>
        </p:txBody>
      </p:sp>
      <p:sp>
        <p:nvSpPr>
          <p:cNvPr id="395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5200" y="762000"/>
            <a:ext cx="5638800" cy="4343400"/>
          </a:xfrm>
        </p:spPr>
        <p:txBody>
          <a:bodyPr/>
          <a:lstStyle/>
          <a:p>
            <a:pPr>
              <a:defRPr/>
            </a:pPr>
            <a:r>
              <a:rPr lang="ru-RU" sz="3200" i="1" dirty="0" smtClean="0">
                <a:effectLst/>
                <a:latin typeface="Courier New" pitchFamily="49" charset="-52"/>
              </a:rPr>
              <a:t>врач</a:t>
            </a:r>
          </a:p>
          <a:p>
            <a:pPr>
              <a:defRPr/>
            </a:pPr>
            <a:r>
              <a:rPr lang="ru-RU" sz="3200" i="1" dirty="0" smtClean="0">
                <a:effectLst/>
                <a:latin typeface="Courier New" pitchFamily="49" charset="-52"/>
              </a:rPr>
              <a:t>психолог</a:t>
            </a:r>
          </a:p>
          <a:p>
            <a:pPr>
              <a:defRPr/>
            </a:pPr>
            <a:r>
              <a:rPr lang="ru-RU" sz="3200" i="1" dirty="0" smtClean="0">
                <a:effectLst/>
                <a:latin typeface="Courier New" pitchFamily="49" charset="-52"/>
              </a:rPr>
              <a:t>медсестра</a:t>
            </a:r>
          </a:p>
          <a:p>
            <a:pPr>
              <a:defRPr/>
            </a:pPr>
            <a:r>
              <a:rPr lang="ru-RU" sz="3200" i="1" dirty="0" smtClean="0">
                <a:effectLst/>
                <a:latin typeface="Courier New" pitchFamily="49" charset="-52"/>
              </a:rPr>
              <a:t>2 воспитателя</a:t>
            </a:r>
          </a:p>
          <a:p>
            <a:pPr>
              <a:defRPr/>
            </a:pPr>
            <a:r>
              <a:rPr lang="ru-RU" sz="3200" i="1" dirty="0" smtClean="0">
                <a:effectLst/>
                <a:latin typeface="Courier New" pitchFamily="49" charset="-52"/>
              </a:rPr>
              <a:t>2 </a:t>
            </a:r>
            <a:r>
              <a:rPr lang="ru-RU" sz="3200" i="1" dirty="0" err="1" smtClean="0">
                <a:effectLst/>
                <a:latin typeface="Courier New" pitchFamily="49" charset="-52"/>
              </a:rPr>
              <a:t>пом.воспитателя</a:t>
            </a:r>
            <a:endParaRPr lang="ru-RU" dirty="0" smtClean="0"/>
          </a:p>
        </p:txBody>
      </p:sp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457200" y="4114800"/>
          <a:ext cx="324485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Clip" r:id="rId3" imgW="4540250" imgH="3497263" progId="MS_ClipArt_Gallery.2">
                  <p:embed/>
                </p:oleObj>
              </mc:Choice>
              <mc:Fallback>
                <p:oleObj name="Clip" r:id="rId3" imgW="4540250" imgH="3497263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14800"/>
                        <a:ext cx="324485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88000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953000"/>
            <a:ext cx="7696200" cy="1143000"/>
          </a:xfrm>
        </p:spPr>
        <p:txBody>
          <a:bodyPr/>
          <a:lstStyle/>
          <a:p>
            <a:pPr>
              <a:defRPr/>
            </a:pPr>
            <a:r>
              <a:rPr lang="ru-RU" sz="5400" b="1" i="1" smtClean="0">
                <a:latin typeface="Garamond" pitchFamily="18" charset="0"/>
              </a:rPr>
              <a:t>Лист </a:t>
            </a:r>
            <a:br>
              <a:rPr lang="ru-RU" sz="5400" b="1" i="1" smtClean="0">
                <a:latin typeface="Garamond" pitchFamily="18" charset="0"/>
              </a:rPr>
            </a:br>
            <a:r>
              <a:rPr lang="ru-RU" sz="5400" b="1" i="1" smtClean="0">
                <a:latin typeface="Garamond" pitchFamily="18" charset="0"/>
              </a:rPr>
              <a:t>адаптации</a:t>
            </a:r>
            <a:endParaRPr lang="ru-RU" smtClean="0"/>
          </a:p>
        </p:txBody>
      </p:sp>
      <p:graphicFrame>
        <p:nvGraphicFramePr>
          <p:cNvPr id="13315" name="Object 5"/>
          <p:cNvGraphicFramePr>
            <a:graphicFrameLocks noChangeAspect="1"/>
          </p:cNvGraphicFramePr>
          <p:nvPr>
            <p:ph type="tbl" idx="1"/>
          </p:nvPr>
        </p:nvGraphicFramePr>
        <p:xfrm>
          <a:off x="3352800" y="228600"/>
          <a:ext cx="5391150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Документ" r:id="rId3" imgW="7530084" imgH="6315456" progId="Word.Document.8">
                  <p:embed/>
                </p:oleObj>
              </mc:Choice>
              <mc:Fallback>
                <p:oleObj name="Документ" r:id="rId3" imgW="7530084" imgH="6315456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8600"/>
                        <a:ext cx="5391150" cy="452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WordArt 6"/>
          <p:cNvSpPr>
            <a:spLocks noChangeArrowheads="1" noChangeShapeType="1" noTextEdit="1"/>
          </p:cNvSpPr>
          <p:nvPr/>
        </p:nvSpPr>
        <p:spPr bwMode="auto">
          <a:xfrm>
            <a:off x="4648200" y="4038600"/>
            <a:ext cx="1143000" cy="14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легкая</a:t>
            </a:r>
          </a:p>
        </p:txBody>
      </p:sp>
      <p:sp>
        <p:nvSpPr>
          <p:cNvPr id="13317" name="WordArt 7"/>
          <p:cNvSpPr>
            <a:spLocks noChangeArrowheads="1" noChangeShapeType="1" noTextEdit="1"/>
          </p:cNvSpPr>
          <p:nvPr/>
        </p:nvSpPr>
        <p:spPr bwMode="auto">
          <a:xfrm>
            <a:off x="4572000" y="4267200"/>
            <a:ext cx="11430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средняя</a:t>
            </a:r>
          </a:p>
        </p:txBody>
      </p:sp>
      <p:sp>
        <p:nvSpPr>
          <p:cNvPr id="13318" name="WordArt 8"/>
          <p:cNvSpPr>
            <a:spLocks noChangeArrowheads="1" noChangeShapeType="1" noTextEdit="1"/>
          </p:cNvSpPr>
          <p:nvPr/>
        </p:nvSpPr>
        <p:spPr bwMode="auto">
          <a:xfrm>
            <a:off x="4572000" y="4572000"/>
            <a:ext cx="18288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тежелая</a:t>
            </a:r>
          </a:p>
        </p:txBody>
      </p:sp>
      <p:pic>
        <p:nvPicPr>
          <p:cNvPr id="1331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137318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 advTm="20000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5"/>
          <p:cNvGraphicFramePr>
            <a:graphicFrameLocks noChangeAspect="1"/>
          </p:cNvGraphicFramePr>
          <p:nvPr>
            <p:ph type="dgm" idx="1"/>
          </p:nvPr>
        </p:nvGraphicFramePr>
        <p:xfrm>
          <a:off x="539750" y="1341438"/>
          <a:ext cx="774065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MS Org Chart" r:id="rId4" imgW="2317193" imgH="481263" progId="OrgPlusWOPX.4">
                  <p:embed followColorScheme="full"/>
                </p:oleObj>
              </mc:Choice>
              <mc:Fallback>
                <p:oleObj name="MS Org Chart" r:id="rId4" imgW="2317193" imgH="481263" progId="OrgPlusWOPX.4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341438"/>
                        <a:ext cx="7740650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6"/>
          <p:cNvGraphicFramePr>
            <a:graphicFrameLocks noChangeAspect="1"/>
          </p:cNvGraphicFramePr>
          <p:nvPr/>
        </p:nvGraphicFramePr>
        <p:xfrm>
          <a:off x="1066800" y="3886200"/>
          <a:ext cx="2024063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Clip" r:id="rId6" imgW="3192463" imgH="3749675" progId="MS_ClipArt_Gallery.2">
                  <p:embed/>
                </p:oleObj>
              </mc:Choice>
              <mc:Fallback>
                <p:oleObj name="Clip" r:id="rId6" imgW="3192463" imgH="3749675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2024063" cy="237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WordArt 7"/>
          <p:cNvSpPr>
            <a:spLocks noChangeArrowheads="1" noChangeShapeType="1" noTextEdit="1"/>
          </p:cNvSpPr>
          <p:nvPr/>
        </p:nvSpPr>
        <p:spPr bwMode="auto">
          <a:xfrm>
            <a:off x="1752600" y="4343400"/>
            <a:ext cx="904875" cy="6000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18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Bookman Old Style"/>
              </a:rPr>
              <a:t>МЕНЮ: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47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4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105400"/>
            <a:ext cx="7391400" cy="1143000"/>
          </a:xfrm>
        </p:spPr>
        <p:txBody>
          <a:bodyPr/>
          <a:lstStyle/>
          <a:p>
            <a:pPr>
              <a:defRPr/>
            </a:pPr>
            <a:r>
              <a:rPr lang="ru-RU" sz="3000" b="1" i="1" smtClean="0">
                <a:latin typeface="Garamond" pitchFamily="18" charset="0"/>
              </a:rPr>
              <a:t>Антропометрические </a:t>
            </a:r>
            <a:br>
              <a:rPr lang="ru-RU" sz="3000" b="1" i="1" smtClean="0">
                <a:latin typeface="Garamond" pitchFamily="18" charset="0"/>
              </a:rPr>
            </a:br>
            <a:r>
              <a:rPr lang="ru-RU" sz="3000" b="1" i="1" smtClean="0">
                <a:latin typeface="Garamond" pitchFamily="18" charset="0"/>
              </a:rPr>
              <a:t>данные 1 группы </a:t>
            </a:r>
            <a:br>
              <a:rPr lang="ru-RU" sz="3000" b="1" i="1" smtClean="0">
                <a:latin typeface="Garamond" pitchFamily="18" charset="0"/>
              </a:rPr>
            </a:br>
            <a:r>
              <a:rPr lang="ru-RU" sz="3000" b="1" i="1" smtClean="0">
                <a:latin typeface="Garamond" pitchFamily="18" charset="0"/>
              </a:rPr>
              <a:t>раннего возраста</a:t>
            </a:r>
            <a:br>
              <a:rPr lang="ru-RU" sz="3000" b="1" i="1" smtClean="0">
                <a:latin typeface="Garamond" pitchFamily="18" charset="0"/>
              </a:rPr>
            </a:br>
            <a:r>
              <a:rPr lang="ru-RU" sz="3000" b="1" i="1" smtClean="0">
                <a:latin typeface="Garamond" pitchFamily="18" charset="0"/>
              </a:rPr>
              <a:t>/с 6 месяцев до года/</a:t>
            </a:r>
            <a:endParaRPr lang="ru-RU" smtClean="0"/>
          </a:p>
        </p:txBody>
      </p:sp>
      <p:graphicFrame>
        <p:nvGraphicFramePr>
          <p:cNvPr id="15363" name="Object 5"/>
          <p:cNvGraphicFramePr>
            <a:graphicFrameLocks noChangeAspect="1"/>
          </p:cNvGraphicFramePr>
          <p:nvPr>
            <p:ph type="tbl" idx="1"/>
          </p:nvPr>
        </p:nvGraphicFramePr>
        <p:xfrm>
          <a:off x="3492500" y="298450"/>
          <a:ext cx="5505450" cy="418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Document" r:id="rId3" imgW="7683030" imgH="5840220" progId="Word.Document.8">
                  <p:embed/>
                </p:oleObj>
              </mc:Choice>
              <mc:Fallback>
                <p:oleObj name="Document" r:id="rId3" imgW="7683030" imgH="584022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98450"/>
                        <a:ext cx="5505450" cy="418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9000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971550" y="1052513"/>
          <a:ext cx="7543800" cy="358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Документ" r:id="rId3" imgW="7691628" imgH="3657600" progId="Word.Document.8">
                  <p:embed/>
                </p:oleObj>
              </mc:Choice>
              <mc:Fallback>
                <p:oleObj name="Документ" r:id="rId3" imgW="7691628" imgH="36576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052513"/>
                        <a:ext cx="7543800" cy="358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81320" dir="2319588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2437" name="Rectangle 5"/>
          <p:cNvSpPr>
            <a:spLocks noChangeArrowheads="1"/>
          </p:cNvSpPr>
          <p:nvPr/>
        </p:nvSpPr>
        <p:spPr bwMode="auto">
          <a:xfrm>
            <a:off x="381000" y="4754563"/>
            <a:ext cx="544195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Информация </a:t>
            </a:r>
            <a:br>
              <a:rPr lang="ru-RU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по с/п д/с </a:t>
            </a:r>
          </a:p>
          <a:p>
            <a:pPr>
              <a:defRPr/>
            </a:pPr>
            <a:r>
              <a:rPr lang="ru-RU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«Центр раннего детства»</a:t>
            </a:r>
            <a:br>
              <a:rPr lang="ru-RU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о степени адаптации </a:t>
            </a:r>
            <a:br>
              <a:rPr lang="ru-RU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детей 1 группы раннего возраста</a:t>
            </a:r>
            <a:endParaRPr lang="ru-RU" sz="28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 spd="slow" advClick="0" advTm="12000">
    <p:cover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65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5029200"/>
            <a:ext cx="7315200" cy="1143000"/>
          </a:xfrm>
        </p:spPr>
        <p:txBody>
          <a:bodyPr/>
          <a:lstStyle/>
          <a:p>
            <a:pPr>
              <a:defRPr/>
            </a:pPr>
            <a:r>
              <a:rPr lang="ru-RU" sz="3200" b="1" i="1" smtClean="0">
                <a:latin typeface="Garamond" pitchFamily="18" charset="0"/>
              </a:rPr>
              <a:t>Анализ адаптации </a:t>
            </a:r>
            <a:br>
              <a:rPr lang="ru-RU" sz="3200" b="1" i="1" smtClean="0">
                <a:latin typeface="Garamond" pitchFamily="18" charset="0"/>
              </a:rPr>
            </a:br>
            <a:r>
              <a:rPr lang="ru-RU" sz="3200" b="1" i="1" smtClean="0">
                <a:latin typeface="Garamond" pitchFamily="18" charset="0"/>
              </a:rPr>
              <a:t>детей 1 группы </a:t>
            </a:r>
            <a:br>
              <a:rPr lang="ru-RU" sz="3200" b="1" i="1" smtClean="0">
                <a:latin typeface="Garamond" pitchFamily="18" charset="0"/>
              </a:rPr>
            </a:br>
            <a:r>
              <a:rPr lang="ru-RU" sz="3200" b="1" i="1" smtClean="0">
                <a:latin typeface="Garamond" pitchFamily="18" charset="0"/>
              </a:rPr>
              <a:t>раннего возраста </a:t>
            </a:r>
            <a:br>
              <a:rPr lang="ru-RU" sz="3200" b="1" i="1" smtClean="0">
                <a:latin typeface="Garamond" pitchFamily="18" charset="0"/>
              </a:rPr>
            </a:br>
            <a:r>
              <a:rPr lang="ru-RU" sz="3200" b="1" i="1" smtClean="0">
                <a:latin typeface="Garamond" pitchFamily="18" charset="0"/>
              </a:rPr>
              <a:t>/с 6 месяцев до года/</a:t>
            </a:r>
            <a:endParaRPr lang="ru-RU" smtClean="0"/>
          </a:p>
        </p:txBody>
      </p:sp>
      <p:graphicFrame>
        <p:nvGraphicFramePr>
          <p:cNvPr id="17411" name="Object 11"/>
          <p:cNvGraphicFramePr>
            <a:graphicFrameLocks noChangeAspect="1"/>
          </p:cNvGraphicFramePr>
          <p:nvPr>
            <p:ph type="tbl" idx="1"/>
          </p:nvPr>
        </p:nvGraphicFramePr>
        <p:xfrm>
          <a:off x="2286000" y="0"/>
          <a:ext cx="6858000" cy="396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Документ" r:id="rId3" imgW="9814560" imgH="5173980" progId="Word.Document.8">
                  <p:embed/>
                </p:oleObj>
              </mc:Choice>
              <mc:Fallback>
                <p:oleObj name="Документ" r:id="rId3" imgW="9814560" imgH="517398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0"/>
                        <a:ext cx="6858000" cy="396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700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 flipH="1" flipV="1">
            <a:off x="1143000" y="6248400"/>
            <a:ext cx="1676400" cy="76200"/>
          </a:xfrm>
        </p:spPr>
        <p:txBody>
          <a:bodyPr/>
          <a:lstStyle/>
          <a:p>
            <a:pPr>
              <a:defRPr/>
            </a:pPr>
            <a:endParaRPr lang="ru-RU" sz="1200" b="1" smtClean="0">
              <a:latin typeface="Bookman Old Style" pitchFamily="18" charset="0"/>
            </a:endParaRP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smtClean="0">
                <a:effectLst/>
              </a:rPr>
              <a:t>	</a:t>
            </a:r>
            <a:endParaRPr lang="ru-RU" smtClean="0"/>
          </a:p>
        </p:txBody>
      </p:sp>
      <p:pic>
        <p:nvPicPr>
          <p:cNvPr id="410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81400"/>
            <a:ext cx="2128838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WordArt 15"/>
          <p:cNvSpPr>
            <a:spLocks noChangeArrowheads="1" noChangeShapeType="1" noTextEdit="1"/>
          </p:cNvSpPr>
          <p:nvPr/>
        </p:nvSpPr>
        <p:spPr bwMode="auto">
          <a:xfrm>
            <a:off x="2819400" y="457200"/>
            <a:ext cx="6705600" cy="388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00" b="1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Garamond"/>
              </a:rPr>
              <a:t>"Проблемы привыкания в ОО, </a:t>
            </a:r>
          </a:p>
          <a:p>
            <a:pPr algn="ctr"/>
            <a:r>
              <a:rPr lang="ru-RU" sz="1000" b="1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Garamond"/>
              </a:rPr>
              <a:t>адаптационные мероприятия </a:t>
            </a:r>
          </a:p>
          <a:p>
            <a:pPr algn="ctr"/>
            <a:r>
              <a:rPr lang="ru-RU" sz="1000" b="1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Garamond"/>
              </a:rPr>
              <a:t>проводимые в ОО</a:t>
            </a:r>
          </a:p>
          <a:p>
            <a:pPr algn="ctr"/>
            <a:r>
              <a:rPr lang="ru-RU" sz="1000" b="1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Garamond"/>
              </a:rPr>
              <a:t>/на примере I группы раннего возраста </a:t>
            </a:r>
          </a:p>
          <a:p>
            <a:pPr algn="ctr"/>
            <a:r>
              <a:rPr lang="ru-RU" sz="1000" b="1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Garamond"/>
              </a:rPr>
              <a:t>с 6-ти месяцев до 1-ого года/</a:t>
            </a:r>
          </a:p>
        </p:txBody>
      </p:sp>
    </p:spTree>
  </p:cSld>
  <p:clrMapOvr>
    <a:masterClrMapping/>
  </p:clrMapOvr>
  <p:transition spd="slow" advClick="0" advTm="18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utoUpdateAnimBg="0"/>
      <p:bldP spid="513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40" name="Text Box 24"/>
          <p:cNvSpPr txBox="1">
            <a:spLocks noChangeArrowheads="1"/>
          </p:cNvSpPr>
          <p:nvPr/>
        </p:nvSpPr>
        <p:spPr bwMode="auto">
          <a:xfrm>
            <a:off x="822325" y="4635500"/>
            <a:ext cx="2911475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endParaRPr lang="ru-RU" sz="42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5123" name="Text Box 25"/>
          <p:cNvSpPr txBox="1">
            <a:spLocks noChangeArrowheads="1"/>
          </p:cNvSpPr>
          <p:nvPr/>
        </p:nvSpPr>
        <p:spPr bwMode="auto">
          <a:xfrm>
            <a:off x="533400" y="3984625"/>
            <a:ext cx="373380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1pPr>
            <a:lvl2pPr marL="742950" indent="-285750"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2pPr>
            <a:lvl3pPr marL="1143000" indent="-228600"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3pPr>
            <a:lvl4pPr marL="1600200" indent="-228600"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4pPr>
            <a:lvl5pPr marL="2057400" indent="-228600"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600" i="1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1800" i="0">
                <a:solidFill>
                  <a:schemeClr val="folHlink"/>
                </a:solidFill>
                <a:latin typeface="Comic Sans MS" pitchFamily="66" charset="0"/>
              </a:rPr>
              <a:t>          </a:t>
            </a:r>
            <a:r>
              <a:rPr lang="ru-RU" sz="1800" i="0">
                <a:solidFill>
                  <a:srgbClr val="336600"/>
                </a:solidFill>
                <a:latin typeface="Comic Sans MS" pitchFamily="66" charset="0"/>
              </a:rPr>
              <a:t>В с/п д/с </a:t>
            </a:r>
          </a:p>
          <a:p>
            <a:pPr>
              <a:lnSpc>
                <a:spcPct val="95000"/>
              </a:lnSpc>
            </a:pPr>
            <a:r>
              <a:rPr lang="ru-RU" sz="2000" i="0">
                <a:solidFill>
                  <a:srgbClr val="336600"/>
                </a:solidFill>
                <a:latin typeface="Comic Sans MS" pitchFamily="66" charset="0"/>
              </a:rPr>
              <a:t>«Центр раннего детства»</a:t>
            </a:r>
            <a:r>
              <a:rPr lang="ru-RU" sz="1800" i="0">
                <a:solidFill>
                  <a:srgbClr val="336600"/>
                </a:solidFill>
                <a:latin typeface="Comic Sans MS" pitchFamily="66" charset="0"/>
              </a:rPr>
              <a:t>  Открылась группа для детей    с 6 месяцев до года в 2000 году.</a:t>
            </a:r>
          </a:p>
          <a:p>
            <a:pPr>
              <a:lnSpc>
                <a:spcPct val="95000"/>
              </a:lnSpc>
            </a:pPr>
            <a:r>
              <a:rPr lang="ru-RU" sz="1800" i="0">
                <a:solidFill>
                  <a:srgbClr val="336600"/>
                </a:solidFill>
                <a:latin typeface="Comic Sans MS" pitchFamily="66" charset="0"/>
              </a:rPr>
              <a:t>Эта группа востребована у родителей, так как прослеживается тенденция </a:t>
            </a:r>
          </a:p>
          <a:p>
            <a:pPr>
              <a:lnSpc>
                <a:spcPct val="95000"/>
              </a:lnSpc>
            </a:pPr>
            <a:r>
              <a:rPr lang="ru-RU" sz="1800" i="0">
                <a:solidFill>
                  <a:srgbClr val="336600"/>
                </a:solidFill>
                <a:latin typeface="Comic Sans MS" pitchFamily="66" charset="0"/>
              </a:rPr>
              <a:t>на увеличение детей с каждым годом.</a:t>
            </a:r>
            <a:r>
              <a:rPr lang="ru-RU" sz="1200" i="0">
                <a:solidFill>
                  <a:srgbClr val="3366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90845" name="Rectangle 29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467600" cy="1143000"/>
          </a:xfrm>
        </p:spPr>
        <p:txBody>
          <a:bodyPr/>
          <a:lstStyle/>
          <a:p>
            <a:pPr algn="ctr">
              <a:lnSpc>
                <a:spcPct val="95000"/>
              </a:lnSpc>
              <a:defRPr/>
            </a:pPr>
            <a:r>
              <a:rPr lang="ru-RU" dirty="0" smtClean="0"/>
              <a:t>    </a:t>
            </a:r>
            <a:r>
              <a:rPr lang="ru-RU" u="sng" dirty="0" smtClean="0"/>
              <a:t>К</a:t>
            </a:r>
            <a:r>
              <a:rPr lang="ru-RU" sz="3200" u="sng" dirty="0" smtClean="0">
                <a:solidFill>
                  <a:srgbClr val="0066FF"/>
                </a:solidFill>
                <a:effectLst/>
                <a:latin typeface="Bookman Old Style" pitchFamily="18" charset="0"/>
              </a:rPr>
              <a:t>раткая характеристика </a:t>
            </a:r>
            <a:br>
              <a:rPr lang="ru-RU" sz="3200" u="sng" dirty="0" smtClean="0">
                <a:solidFill>
                  <a:srgbClr val="0066FF"/>
                </a:solidFill>
                <a:effectLst/>
                <a:latin typeface="Bookman Old Style" pitchFamily="18" charset="0"/>
              </a:rPr>
            </a:br>
            <a:r>
              <a:rPr lang="ru-RU" sz="3200" u="sng" dirty="0" smtClean="0">
                <a:solidFill>
                  <a:srgbClr val="0066FF"/>
                </a:solidFill>
                <a:effectLst/>
                <a:latin typeface="Bookman Old Style" pitchFamily="18" charset="0"/>
              </a:rPr>
              <a:t>   1 группы раннего возраста </a:t>
            </a:r>
            <a:br>
              <a:rPr lang="ru-RU" sz="3200" u="sng" dirty="0" smtClean="0">
                <a:solidFill>
                  <a:srgbClr val="0066FF"/>
                </a:solidFill>
                <a:effectLst/>
                <a:latin typeface="Bookman Old Style" pitchFamily="18" charset="0"/>
              </a:rPr>
            </a:br>
            <a:r>
              <a:rPr lang="ru-RU" sz="3200" u="sng" dirty="0" smtClean="0">
                <a:solidFill>
                  <a:srgbClr val="0066FF"/>
                </a:solidFill>
                <a:effectLst/>
                <a:latin typeface="Bookman Old Style" pitchFamily="18" charset="0"/>
              </a:rPr>
              <a:t>  с 6-ти месяцев до 1-ого года</a:t>
            </a:r>
            <a:endParaRPr lang="ru-RU" dirty="0" smtClean="0"/>
          </a:p>
        </p:txBody>
      </p:sp>
      <p:graphicFrame>
        <p:nvGraphicFramePr>
          <p:cNvPr id="5125" name="Object 34"/>
          <p:cNvGraphicFramePr>
            <a:graphicFrameLocks noChangeAspect="1"/>
          </p:cNvGraphicFramePr>
          <p:nvPr>
            <p:ph type="tbl" idx="1"/>
          </p:nvPr>
        </p:nvGraphicFramePr>
        <p:xfrm>
          <a:off x="2689225" y="2524125"/>
          <a:ext cx="7064375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ocument" r:id="rId6" imgW="7540459" imgH="3564997" progId="Word.Document.8">
                  <p:embed/>
                </p:oleObj>
              </mc:Choice>
              <mc:Fallback>
                <p:oleObj name="Document" r:id="rId6" imgW="7540459" imgH="3564997" progId="Word.Document.8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2524125"/>
                        <a:ext cx="7064375" cy="334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 advClick="0" advTm="27000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8534400" cy="3657600"/>
          </a:xfrm>
        </p:spPr>
        <p:txBody>
          <a:bodyPr/>
          <a:lstStyle/>
          <a:p>
            <a:pPr>
              <a:defRPr/>
            </a:pPr>
            <a:r>
              <a:rPr lang="ru-RU" sz="4000" smtClean="0">
                <a:solidFill>
                  <a:schemeClr val="tx2"/>
                </a:solidFill>
                <a:latin typeface="Bookman Old Style" pitchFamily="18" charset="0"/>
              </a:rPr>
              <a:t>Адаптация</a:t>
            </a:r>
            <a:r>
              <a:rPr lang="ru-RU" sz="3200" smtClean="0">
                <a:solidFill>
                  <a:schemeClr val="tx2"/>
                </a:solidFill>
                <a:latin typeface="Bookman Old Style" pitchFamily="18" charset="0"/>
              </a:rPr>
              <a:t> -</a:t>
            </a:r>
            <a:r>
              <a:rPr lang="ru-RU" i="1" smtClean="0">
                <a:solidFill>
                  <a:srgbClr val="336600"/>
                </a:solidFill>
                <a:effectLst/>
                <a:latin typeface="Bookman Old Style" pitchFamily="18" charset="0"/>
              </a:rPr>
              <a:t>означает приспособление.     Свойство приспособления создает условия для наиболее оптимального существования организма, так называемая физическая адаптация, наиболее полно отвечающая потребностям данной ситуации.</a:t>
            </a:r>
          </a:p>
        </p:txBody>
      </p:sp>
      <p:sp>
        <p:nvSpPr>
          <p:cNvPr id="346116" name="Rectangle 4"/>
          <p:cNvSpPr>
            <a:spLocks noGrp="1" noChangeArrowheads="1"/>
          </p:cNvSpPr>
          <p:nvPr>
            <p:ph type="title"/>
          </p:nvPr>
        </p:nvSpPr>
        <p:spPr>
          <a:xfrm>
            <a:off x="3124200" y="609600"/>
            <a:ext cx="6324600" cy="1143000"/>
          </a:xfrm>
        </p:spPr>
        <p:txBody>
          <a:bodyPr/>
          <a:lstStyle/>
          <a:p>
            <a:pPr>
              <a:defRPr/>
            </a:pPr>
            <a:r>
              <a:rPr lang="ru-RU" sz="3200" i="1" u="sng" smtClean="0">
                <a:latin typeface="Bookman Old Style" pitchFamily="18" charset="0"/>
              </a:rPr>
              <a:t>  </a:t>
            </a:r>
            <a:r>
              <a:rPr lang="ru-RU" sz="3200" b="1" i="1" smtClean="0">
                <a:latin typeface="Garamond" pitchFamily="18" charset="0"/>
              </a:rPr>
              <a:t>ЧТО ТАКОЕ АДАПТАЦИЯ</a:t>
            </a:r>
            <a:r>
              <a:rPr lang="ru-RU" sz="3200" i="1" smtClean="0">
                <a:latin typeface="Bookman Old Style" pitchFamily="18" charset="0"/>
              </a:rPr>
              <a:t>?</a:t>
            </a:r>
            <a:endParaRPr lang="ru-RU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7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71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  </a:t>
            </a:r>
            <a:r>
              <a:rPr lang="en-US" sz="5400" b="1" u="sng" smtClean="0">
                <a:latin typeface="Garamond" pitchFamily="18" charset="0"/>
              </a:rPr>
              <a:t>I  этап</a:t>
            </a:r>
            <a:endParaRPr lang="ru-RU" smtClean="0"/>
          </a:p>
        </p:txBody>
      </p:sp>
      <p:graphicFrame>
        <p:nvGraphicFramePr>
          <p:cNvPr id="7171" name="Object 8"/>
          <p:cNvGraphicFramePr>
            <a:graphicFrameLocks noChangeAspect="1"/>
          </p:cNvGraphicFramePr>
          <p:nvPr>
            <p:ph type="dgm" idx="1"/>
          </p:nvPr>
        </p:nvGraphicFramePr>
        <p:xfrm>
          <a:off x="1835150" y="476250"/>
          <a:ext cx="7086600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MS Org Chart" r:id="rId3" imgW="5972338" imgH="2027355" progId="OrgPlusWOPX.4">
                  <p:embed followColorScheme="full"/>
                </p:oleObj>
              </mc:Choice>
              <mc:Fallback>
                <p:oleObj name="MS Org Chart" r:id="rId3" imgW="5972338" imgH="2027355" progId="OrgPlusWOPX.4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76250"/>
                        <a:ext cx="7086600" cy="377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112000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7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400" b="1" u="sng" smtClean="0">
                <a:solidFill>
                  <a:srgbClr val="CC3300"/>
                </a:solidFill>
                <a:latin typeface="Garamond" pitchFamily="18" charset="0"/>
              </a:rPr>
              <a:t>«</a:t>
            </a:r>
            <a:r>
              <a:rPr lang="ru-RU" sz="2000" b="1" u="sng" smtClean="0">
                <a:solidFill>
                  <a:srgbClr val="CC3300"/>
                </a:solidFill>
                <a:latin typeface="Garamond" pitchFamily="18" charset="0"/>
              </a:rPr>
              <a:t>ОЧНАЯ ШКОЛА</a:t>
            </a:r>
            <a:r>
              <a:rPr lang="ru-RU" sz="3200" b="1" u="sng" smtClean="0">
                <a:solidFill>
                  <a:srgbClr val="CC3300"/>
                </a:solidFill>
                <a:latin typeface="Garamond" pitchFamily="18" charset="0"/>
              </a:rPr>
              <a:t> </a:t>
            </a:r>
            <a:br>
              <a:rPr lang="ru-RU" sz="3200" b="1" u="sng" smtClean="0">
                <a:solidFill>
                  <a:srgbClr val="CC3300"/>
                </a:solidFill>
                <a:latin typeface="Garamond" pitchFamily="18" charset="0"/>
              </a:rPr>
            </a:br>
            <a:r>
              <a:rPr lang="ru-RU" sz="3200" b="1" u="sng" smtClean="0">
                <a:solidFill>
                  <a:srgbClr val="CC3300"/>
                </a:solidFill>
                <a:latin typeface="Garamond" pitchFamily="18" charset="0"/>
              </a:rPr>
              <a:t>МАТЕРЕЙ»</a:t>
            </a:r>
            <a:r>
              <a:rPr lang="ru-RU" sz="3200" b="1" smtClean="0">
                <a:solidFill>
                  <a:srgbClr val="CC3300"/>
                </a:solidFill>
                <a:latin typeface="Garamond" pitchFamily="18" charset="0"/>
              </a:rPr>
              <a:t> </a:t>
            </a:r>
            <a:br>
              <a:rPr lang="ru-RU" sz="3200" b="1" smtClean="0">
                <a:solidFill>
                  <a:srgbClr val="CC3300"/>
                </a:solidFill>
                <a:latin typeface="Garamond" pitchFamily="18" charset="0"/>
              </a:rPr>
            </a:br>
            <a:r>
              <a:rPr lang="ru-RU" sz="3200" b="1" smtClean="0">
                <a:solidFill>
                  <a:srgbClr val="CC3300"/>
                </a:solidFill>
                <a:latin typeface="Garamond" pitchFamily="18" charset="0"/>
              </a:rPr>
              <a:t>анкета</a:t>
            </a:r>
            <a:endParaRPr lang="ru-RU" smtClean="0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438400" y="457200"/>
            <a:ext cx="6477000" cy="6172200"/>
          </a:xfrm>
        </p:spPr>
        <p:txBody>
          <a:bodyPr/>
          <a:lstStyle/>
          <a:p>
            <a:pPr>
              <a:defRPr/>
            </a:pPr>
            <a:r>
              <a:rPr lang="ru-RU" sz="1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Имя ________________________________________________________</a:t>
            </a:r>
          </a:p>
          <a:p>
            <a:pPr>
              <a:defRPr/>
            </a:pPr>
            <a:r>
              <a:rPr lang="ru-RU" sz="1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Дата рождения ______________________________________________</a:t>
            </a:r>
          </a:p>
          <a:p>
            <a:pPr>
              <a:defRPr/>
            </a:pPr>
            <a:r>
              <a:rPr lang="ru-RU" sz="1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Поступил ___________________________________________________</a:t>
            </a:r>
          </a:p>
          <a:p>
            <a:pPr>
              <a:defRPr/>
            </a:pPr>
            <a:r>
              <a:rPr lang="ru-RU" sz="1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Специальная информация _____________________________________</a:t>
            </a:r>
          </a:p>
          <a:p>
            <a:pPr>
              <a:defRPr/>
            </a:pPr>
            <a:r>
              <a:rPr lang="ru-RU" sz="1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Знак зодиака ________________________________________________</a:t>
            </a:r>
          </a:p>
          <a:p>
            <a:pPr>
              <a:defRPr/>
            </a:pPr>
            <a:r>
              <a:rPr lang="ru-RU" sz="1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Любимые игры и игрушки _____________________________________</a:t>
            </a:r>
          </a:p>
          <a:p>
            <a:pPr>
              <a:defRPr/>
            </a:pPr>
            <a:r>
              <a:rPr lang="ru-RU" sz="1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Радуется, когда ______________________________________________</a:t>
            </a:r>
          </a:p>
          <a:p>
            <a:pPr>
              <a:defRPr/>
            </a:pPr>
            <a:r>
              <a:rPr lang="ru-RU" sz="1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Боится, когда ________________________________________________</a:t>
            </a:r>
          </a:p>
          <a:p>
            <a:pPr>
              <a:defRPr/>
            </a:pPr>
            <a:r>
              <a:rPr lang="ru-RU" sz="1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Аппетит _____________________________________________________</a:t>
            </a:r>
          </a:p>
          <a:p>
            <a:pPr>
              <a:defRPr/>
            </a:pPr>
            <a:r>
              <a:rPr lang="ru-RU" sz="1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Сон _________________________________________________________</a:t>
            </a:r>
          </a:p>
          <a:p>
            <a:pPr>
              <a:defRPr/>
            </a:pPr>
            <a:r>
              <a:rPr lang="ru-RU" sz="1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Настроение __________________________________________________</a:t>
            </a:r>
          </a:p>
          <a:p>
            <a:pPr>
              <a:defRPr/>
            </a:pPr>
            <a:r>
              <a:rPr lang="ru-RU" sz="1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Бодрствование _______________________________________________</a:t>
            </a:r>
          </a:p>
          <a:p>
            <a:pPr>
              <a:defRPr/>
            </a:pPr>
            <a:r>
              <a:rPr lang="ru-RU" sz="1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Индивидуальные особенности _______________________________________________________________________________________________________________________________________________________________________________________</a:t>
            </a:r>
            <a:endParaRPr lang="ru-RU" sz="1400" smtClean="0"/>
          </a:p>
        </p:txBody>
      </p:sp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6800"/>
            <a:ext cx="2286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3000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4"/>
          <p:cNvGraphicFramePr>
            <a:graphicFrameLocks noChangeAspect="1"/>
          </p:cNvGraphicFramePr>
          <p:nvPr>
            <p:ph type="dgm" idx="4294967295"/>
          </p:nvPr>
        </p:nvGraphicFramePr>
        <p:xfrm>
          <a:off x="2589213" y="260350"/>
          <a:ext cx="6554787" cy="311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MS Org Chart" r:id="rId4" imgW="6512767" imgH="3097763" progId="OrgPlusWOPX.4">
                  <p:embed followColorScheme="full"/>
                </p:oleObj>
              </mc:Choice>
              <mc:Fallback>
                <p:oleObj name="MS Org Chart" r:id="rId4" imgW="6512767" imgH="3097763" progId="OrgPlusWOPX.4">
                  <p:embed followColorScheme="full"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260350"/>
                        <a:ext cx="6554787" cy="311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5103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2971800"/>
            <a:ext cx="2133600" cy="838200"/>
          </a:xfrm>
        </p:spPr>
        <p:txBody>
          <a:bodyPr/>
          <a:lstStyle/>
          <a:p>
            <a:pPr>
              <a:defRPr/>
            </a:pPr>
            <a:r>
              <a:rPr lang="ru-RU" sz="1600" b="1" u="sng" smtClean="0">
                <a:effectLst/>
                <a:latin typeface="Bookman Old Style" pitchFamily="18" charset="0"/>
              </a:rPr>
              <a:t>ЛИСТ ОБСЛЕДОВАНИЯ</a:t>
            </a:r>
            <a:endParaRPr lang="ru-RU" sz="1400" smtClean="0"/>
          </a:p>
        </p:txBody>
      </p:sp>
      <p:sp>
        <p:nvSpPr>
          <p:cNvPr id="345104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533400" y="3657600"/>
            <a:ext cx="4859338" cy="3200400"/>
          </a:xfrm>
        </p:spPr>
        <p:txBody>
          <a:bodyPr/>
          <a:lstStyle/>
          <a:p>
            <a:pPr>
              <a:defRPr/>
            </a:pPr>
            <a:r>
              <a:rPr lang="ru-RU" sz="1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Ф.И. ребенка _________________</a:t>
            </a:r>
          </a:p>
          <a:p>
            <a:pPr>
              <a:defRPr/>
            </a:pPr>
            <a:r>
              <a:rPr lang="ru-RU" sz="1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Дата рождения __________________</a:t>
            </a:r>
          </a:p>
          <a:p>
            <a:pPr>
              <a:defRPr/>
            </a:pPr>
            <a:r>
              <a:rPr lang="ru-RU" sz="1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Анамнез ______________________________</a:t>
            </a:r>
          </a:p>
          <a:p>
            <a:pPr>
              <a:defRPr/>
            </a:pPr>
            <a:r>
              <a:rPr lang="ru-RU" sz="1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Группа здоровья  _________________________</a:t>
            </a:r>
          </a:p>
          <a:p>
            <a:pPr>
              <a:defRPr/>
            </a:pPr>
            <a:r>
              <a:rPr lang="ru-RU" sz="1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Эпикризный срок ____________________________</a:t>
            </a:r>
          </a:p>
          <a:p>
            <a:pPr>
              <a:defRPr/>
            </a:pPr>
            <a:r>
              <a:rPr lang="ru-RU" sz="1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Настроение ______________________________________</a:t>
            </a:r>
          </a:p>
          <a:p>
            <a:pPr>
              <a:defRPr/>
            </a:pPr>
            <a:r>
              <a:rPr lang="ru-RU" sz="1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Сон _________________________________________________</a:t>
            </a:r>
          </a:p>
          <a:p>
            <a:pPr>
              <a:defRPr/>
            </a:pPr>
            <a:r>
              <a:rPr lang="ru-RU" sz="1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Аппетит __________________________________________________</a:t>
            </a:r>
          </a:p>
          <a:p>
            <a:pPr>
              <a:defRPr/>
            </a:pPr>
            <a:r>
              <a:rPr lang="ru-RU" sz="1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Поведение __________________________________________________</a:t>
            </a:r>
          </a:p>
          <a:p>
            <a:pPr>
              <a:defRPr/>
            </a:pPr>
            <a:r>
              <a:rPr lang="ru-RU" sz="1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Заключение ____________________________________________________________________________________________________________________________________________________________________________________________________________</a:t>
            </a:r>
            <a:endParaRPr lang="ru-RU" sz="900" smtClean="0"/>
          </a:p>
        </p:txBody>
      </p:sp>
      <p:pic>
        <p:nvPicPr>
          <p:cNvPr id="9221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13716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5106" name="Rectangle 18"/>
          <p:cNvSpPr>
            <a:spLocks noChangeArrowheads="1"/>
          </p:cNvSpPr>
          <p:nvPr/>
        </p:nvSpPr>
        <p:spPr bwMode="auto">
          <a:xfrm>
            <a:off x="6103938" y="862013"/>
            <a:ext cx="225425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5400" b="1" i="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II</a:t>
            </a:r>
            <a:r>
              <a:rPr lang="ru-RU" sz="5400" b="1" i="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этап</a:t>
            </a:r>
            <a:endParaRPr lang="ru-RU" sz="3400" b="1" i="0" u="sng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900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7"/>
          <p:cNvGraphicFramePr>
            <a:graphicFrameLocks noChangeAspect="1"/>
          </p:cNvGraphicFramePr>
          <p:nvPr>
            <p:ph type="dgm" idx="4294967295"/>
          </p:nvPr>
        </p:nvGraphicFramePr>
        <p:xfrm>
          <a:off x="3708400" y="260350"/>
          <a:ext cx="3713163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MS Org Chart" r:id="rId3" imgW="3647326" imgH="5650787" progId="OrgPlusWOPX.4">
                  <p:embed followColorScheme="full"/>
                </p:oleObj>
              </mc:Choice>
              <mc:Fallback>
                <p:oleObj name="MS Org Chart" r:id="rId3" imgW="3647326" imgH="5650787" progId="OrgPlusWOPX.4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0350"/>
                        <a:ext cx="3713163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7144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315200" cy="1143000"/>
          </a:xfrm>
        </p:spPr>
        <p:txBody>
          <a:bodyPr/>
          <a:lstStyle/>
          <a:p>
            <a:pPr>
              <a:defRPr/>
            </a:pPr>
            <a:r>
              <a:rPr lang="en-US" sz="5400" b="1" u="sng" smtClean="0">
                <a:latin typeface="Garamond" pitchFamily="18" charset="0"/>
              </a:rPr>
              <a:t>III</a:t>
            </a:r>
            <a:r>
              <a:rPr lang="ru-RU" sz="5400" b="1" u="sng" smtClean="0">
                <a:latin typeface="Garamond" pitchFamily="18" charset="0"/>
              </a:rPr>
              <a:t> этап</a:t>
            </a:r>
            <a:endParaRPr lang="ru-RU" smtClean="0"/>
          </a:p>
        </p:txBody>
      </p:sp>
    </p:spTree>
  </p:cSld>
  <p:clrMapOvr>
    <a:masterClrMapping/>
  </p:clrMapOvr>
  <p:transition spd="slow" advClick="0" advTm="15000"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4724400" cy="1676400"/>
          </a:xfrm>
        </p:spPr>
        <p:txBody>
          <a:bodyPr/>
          <a:lstStyle/>
          <a:p>
            <a:pPr>
              <a:defRPr/>
            </a:pPr>
            <a:r>
              <a:rPr lang="ru-RU" sz="2400" b="1" i="1" smtClean="0">
                <a:effectLst/>
                <a:latin typeface="Garamond" pitchFamily="18" charset="0"/>
              </a:rPr>
              <a:t>Общеукрепляющие мероприятия: </a:t>
            </a:r>
            <a:br>
              <a:rPr lang="ru-RU" sz="2400" b="1" i="1" smtClean="0">
                <a:effectLst/>
                <a:latin typeface="Garamond" pitchFamily="18" charset="0"/>
              </a:rPr>
            </a:br>
            <a:r>
              <a:rPr lang="ru-RU" sz="2400" b="1" i="1" smtClean="0">
                <a:effectLst/>
                <a:latin typeface="Garamond" pitchFamily="18" charset="0"/>
              </a:rPr>
              <a:t>для вновь</a:t>
            </a:r>
            <a:br>
              <a:rPr lang="ru-RU" sz="2400" b="1" i="1" smtClean="0">
                <a:effectLst/>
                <a:latin typeface="Garamond" pitchFamily="18" charset="0"/>
              </a:rPr>
            </a:br>
            <a:r>
              <a:rPr lang="ru-RU" sz="2400" b="1" i="1" smtClean="0">
                <a:effectLst/>
                <a:latin typeface="Garamond" pitchFamily="18" charset="0"/>
              </a:rPr>
              <a:t>поступивших </a:t>
            </a:r>
            <a:br>
              <a:rPr lang="ru-RU" sz="2400" b="1" i="1" smtClean="0">
                <a:effectLst/>
                <a:latin typeface="Garamond" pitchFamily="18" charset="0"/>
              </a:rPr>
            </a:br>
            <a:r>
              <a:rPr lang="ru-RU" sz="2400" b="1" i="1" smtClean="0">
                <a:effectLst/>
                <a:latin typeface="Garamond" pitchFamily="18" charset="0"/>
              </a:rPr>
              <a:t>детей</a:t>
            </a:r>
            <a:br>
              <a:rPr lang="ru-RU" sz="2400" b="1" i="1" smtClean="0">
                <a:effectLst/>
                <a:latin typeface="Garamond" pitchFamily="18" charset="0"/>
              </a:rPr>
            </a:br>
            <a:endParaRPr lang="ru-RU" smtClean="0"/>
          </a:p>
        </p:txBody>
      </p:sp>
      <p:sp>
        <p:nvSpPr>
          <p:cNvPr id="394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4343400"/>
            <a:ext cx="5486400" cy="2514600"/>
          </a:xfrm>
        </p:spPr>
        <p:txBody>
          <a:bodyPr/>
          <a:lstStyle/>
          <a:p>
            <a:pPr>
              <a:defRPr/>
            </a:pPr>
            <a:r>
              <a:rPr lang="ru-RU" sz="2000" smtClean="0"/>
              <a:t>витаминотерапия</a:t>
            </a:r>
          </a:p>
          <a:p>
            <a:pPr>
              <a:defRPr/>
            </a:pPr>
            <a:r>
              <a:rPr lang="ru-RU" sz="2000" smtClean="0"/>
              <a:t>отвары шиповника, брусники</a:t>
            </a:r>
          </a:p>
          <a:p>
            <a:pPr>
              <a:defRPr/>
            </a:pPr>
            <a:r>
              <a:rPr lang="ru-RU" sz="2000" smtClean="0"/>
              <a:t>белково-растительная диета</a:t>
            </a:r>
          </a:p>
          <a:p>
            <a:pPr>
              <a:defRPr/>
            </a:pPr>
            <a:r>
              <a:rPr lang="ru-RU" sz="2000" smtClean="0"/>
              <a:t>настойка лимонника, сироп шиповника, соки ежедневно  </a:t>
            </a:r>
          </a:p>
        </p:txBody>
      </p:sp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0"/>
            <a:ext cx="359727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 advTm="22000"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000066"/>
      </a:dk1>
      <a:lt1>
        <a:srgbClr val="FF6699"/>
      </a:lt1>
      <a:dk2>
        <a:srgbClr val="FF0000"/>
      </a:dk2>
      <a:lt2>
        <a:srgbClr val="00CCFF"/>
      </a:lt2>
      <a:accent1>
        <a:srgbClr val="FFCCFF"/>
      </a:accent1>
      <a:accent2>
        <a:srgbClr val="CCFF66"/>
      </a:accent2>
      <a:accent3>
        <a:srgbClr val="FFB8CA"/>
      </a:accent3>
      <a:accent4>
        <a:srgbClr val="000056"/>
      </a:accent4>
      <a:accent5>
        <a:srgbClr val="FFE2FF"/>
      </a:accent5>
      <a:accent6>
        <a:srgbClr val="B9E75C"/>
      </a:accent6>
      <a:hlink>
        <a:srgbClr val="66CCFF"/>
      </a:hlink>
      <a:folHlink>
        <a:srgbClr val="FFFF00"/>
      </a:folHlink>
    </a:clrScheme>
    <a:fontScheme name="Оформление по умолчанию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1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1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000066"/>
        </a:dk1>
        <a:lt1>
          <a:srgbClr val="FFCCFF"/>
        </a:lt1>
        <a:dk2>
          <a:srgbClr val="FF0000"/>
        </a:dk2>
        <a:lt2>
          <a:srgbClr val="CCCCFF"/>
        </a:lt2>
        <a:accent1>
          <a:srgbClr val="FF99FF"/>
        </a:accent1>
        <a:accent2>
          <a:srgbClr val="33CC33"/>
        </a:accent2>
        <a:accent3>
          <a:srgbClr val="FFE2FF"/>
        </a:accent3>
        <a:accent4>
          <a:srgbClr val="000056"/>
        </a:accent4>
        <a:accent5>
          <a:srgbClr val="FFCAFF"/>
        </a:accent5>
        <a:accent6>
          <a:srgbClr val="2DB92D"/>
        </a:accent6>
        <a:hlink>
          <a:srgbClr val="66FFFF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CCFF"/>
    </a:dk1>
    <a:lt1>
      <a:srgbClr val="99FF33"/>
    </a:lt1>
    <a:dk2>
      <a:srgbClr val="FF6699"/>
    </a:dk2>
    <a:lt2>
      <a:srgbClr val="FF0000"/>
    </a:lt2>
    <a:accent1>
      <a:srgbClr val="FFCCFF"/>
    </a:accent1>
    <a:accent2>
      <a:srgbClr val="CCFF66"/>
    </a:accent2>
    <a:accent3>
      <a:srgbClr val="FFB8CA"/>
    </a:accent3>
    <a:accent4>
      <a:srgbClr val="82DA2A"/>
    </a:accent4>
    <a:accent5>
      <a:srgbClr val="FFE2FF"/>
    </a:accent5>
    <a:accent6>
      <a:srgbClr val="B9E75C"/>
    </a:accent6>
    <a:hlink>
      <a:srgbClr val="66CCFF"/>
    </a:hlink>
    <a:folHlink>
      <a:srgbClr val="FFFF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66"/>
    </a:dk1>
    <a:lt1>
      <a:srgbClr val="00FFFF"/>
    </a:lt1>
    <a:dk2>
      <a:srgbClr val="FF0000"/>
    </a:dk2>
    <a:lt2>
      <a:srgbClr val="FF6699"/>
    </a:lt2>
    <a:accent1>
      <a:srgbClr val="FFCCFF"/>
    </a:accent1>
    <a:accent2>
      <a:srgbClr val="FF99CC"/>
    </a:accent2>
    <a:accent3>
      <a:srgbClr val="AAFFFF"/>
    </a:accent3>
    <a:accent4>
      <a:srgbClr val="000056"/>
    </a:accent4>
    <a:accent5>
      <a:srgbClr val="FFE2FF"/>
    </a:accent5>
    <a:accent6>
      <a:srgbClr val="E78AB9"/>
    </a:accent6>
    <a:hlink>
      <a:srgbClr val="FF99FF"/>
    </a:hlink>
    <a:folHlink>
      <a:srgbClr val="FF99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CC3300"/>
    </a:dk1>
    <a:lt1>
      <a:srgbClr val="FFFF66"/>
    </a:lt1>
    <a:dk2>
      <a:srgbClr val="FFFF66"/>
    </a:dk2>
    <a:lt2>
      <a:srgbClr val="FFFF66"/>
    </a:lt2>
    <a:accent1>
      <a:srgbClr val="FFFF66"/>
    </a:accent1>
    <a:accent2>
      <a:srgbClr val="FFFF66"/>
    </a:accent2>
    <a:accent3>
      <a:srgbClr val="FFFFB8"/>
    </a:accent3>
    <a:accent4>
      <a:srgbClr val="AE2A00"/>
    </a:accent4>
    <a:accent5>
      <a:srgbClr val="FFFFB8"/>
    </a:accent5>
    <a:accent6>
      <a:srgbClr val="E7E75C"/>
    </a:accent6>
    <a:hlink>
      <a:srgbClr val="FFFF66"/>
    </a:hlink>
    <a:folHlink>
      <a:srgbClr val="FFFF0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CC3300"/>
    </a:dk1>
    <a:lt1>
      <a:srgbClr val="FF6699"/>
    </a:lt1>
    <a:dk2>
      <a:srgbClr val="FF0000"/>
    </a:dk2>
    <a:lt2>
      <a:srgbClr val="00CCFF"/>
    </a:lt2>
    <a:accent1>
      <a:srgbClr val="FFCCFF"/>
    </a:accent1>
    <a:accent2>
      <a:srgbClr val="CCFF66"/>
    </a:accent2>
    <a:accent3>
      <a:srgbClr val="FFB8CA"/>
    </a:accent3>
    <a:accent4>
      <a:srgbClr val="AE2A00"/>
    </a:accent4>
    <a:accent5>
      <a:srgbClr val="FFE2FF"/>
    </a:accent5>
    <a:accent6>
      <a:srgbClr val="B9E75C"/>
    </a:accent6>
    <a:hlink>
      <a:srgbClr val="66CCFF"/>
    </a:hlink>
    <a:folHlink>
      <a:srgbClr val="FFFF0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66FFFF"/>
    </a:lt1>
    <a:dk2>
      <a:srgbClr val="66FFFF"/>
    </a:dk2>
    <a:lt2>
      <a:srgbClr val="00CCFF"/>
    </a:lt2>
    <a:accent1>
      <a:srgbClr val="FFFF66"/>
    </a:accent1>
    <a:accent2>
      <a:srgbClr val="66FF66"/>
    </a:accent2>
    <a:accent3>
      <a:srgbClr val="B8FFFF"/>
    </a:accent3>
    <a:accent4>
      <a:srgbClr val="000000"/>
    </a:accent4>
    <a:accent5>
      <a:srgbClr val="FFFFB8"/>
    </a:accent5>
    <a:accent6>
      <a:srgbClr val="5CE75C"/>
    </a:accent6>
    <a:hlink>
      <a:srgbClr val="66CCFF"/>
    </a:hlink>
    <a:folHlink>
      <a:srgbClr val="66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презентаций\Альбом.pot</Template>
  <TotalTime>726</TotalTime>
  <Words>226</Words>
  <Application>Microsoft Office PowerPoint</Application>
  <PresentationFormat>Экран (4:3)</PresentationFormat>
  <Paragraphs>67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Bookman Old Style</vt:lpstr>
      <vt:lpstr>Arial</vt:lpstr>
      <vt:lpstr>Tahoma</vt:lpstr>
      <vt:lpstr>Times New Roman</vt:lpstr>
      <vt:lpstr>Comic Sans MS</vt:lpstr>
      <vt:lpstr>Garamond</vt:lpstr>
      <vt:lpstr>Courier New</vt:lpstr>
      <vt:lpstr>Оформление по умолчанию</vt:lpstr>
      <vt:lpstr>Документ Microsoft Word 97-2003</vt:lpstr>
      <vt:lpstr>MS Organization Chart 2.0</vt:lpstr>
      <vt:lpstr>Microsoft Clip Gallery</vt:lpstr>
      <vt:lpstr>Документ Microsoft Word</vt:lpstr>
      <vt:lpstr>   2019 г.</vt:lpstr>
      <vt:lpstr>Презентация PowerPoint</vt:lpstr>
      <vt:lpstr>    Краткая характеристика     1 группы раннего возраста    с 6-ти месяцев до 1-ого года</vt:lpstr>
      <vt:lpstr>  ЧТО ТАКОЕ АДАПТАЦИЯ?</vt:lpstr>
      <vt:lpstr>  I  этап</vt:lpstr>
      <vt:lpstr>«ОЧНАЯ ШКОЛА  МАТЕРЕЙ»  анкета</vt:lpstr>
      <vt:lpstr>ЛИСТ ОБСЛЕДОВАНИЯ</vt:lpstr>
      <vt:lpstr>III этап</vt:lpstr>
      <vt:lpstr>Общеукрепляющие мероприятия:  для вновь поступивших  детей </vt:lpstr>
      <vt:lpstr>Кадровое  обеспечение</vt:lpstr>
      <vt:lpstr>Лист  адаптации</vt:lpstr>
      <vt:lpstr>Презентация PowerPoint</vt:lpstr>
      <vt:lpstr>Антропометрические  данные 1 группы  раннего возраста /с 6 месяцев до года/</vt:lpstr>
      <vt:lpstr>Презентация PowerPoint</vt:lpstr>
      <vt:lpstr>Анализ адаптации  детей 1 группы  раннего возраста  /с 6 месяцев до года/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2004 г.</dc:title>
  <dc:creator>Емельянова</dc:creator>
  <cp:lastModifiedBy>Comp3</cp:lastModifiedBy>
  <cp:revision>26</cp:revision>
  <dcterms:created xsi:type="dcterms:W3CDTF">2004-12-02T06:58:04Z</dcterms:created>
  <dcterms:modified xsi:type="dcterms:W3CDTF">2011-10-06T21:10:54Z</dcterms:modified>
</cp:coreProperties>
</file>