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3"/>
  </p:notesMasterIdLst>
  <p:sldIdLst>
    <p:sldId id="256" r:id="rId2"/>
    <p:sldId id="257" r:id="rId3"/>
    <p:sldId id="270" r:id="rId4"/>
    <p:sldId id="273" r:id="rId5"/>
    <p:sldId id="271" r:id="rId6"/>
    <p:sldId id="268" r:id="rId7"/>
    <p:sldId id="269" r:id="rId8"/>
    <p:sldId id="275" r:id="rId9"/>
    <p:sldId id="274" r:id="rId10"/>
    <p:sldId id="272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5B979-DF14-4F71-BDAA-60C5FF44035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077C-5836-4C62-8CDD-4F9D17C2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077C-5836-4C62-8CDD-4F9D17C2507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A68F-9753-4684-9221-23588C287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14BB-CFA8-4170-B5C4-5C3BE16AA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6D3FB-89EF-45AB-A8C4-D84B2E1E5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76CC-4477-4F6E-BFF9-B4961822E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37A12-623D-42C3-B5DF-84A6A7BE9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A18B5-9BB3-4416-B4E4-A80EC5F91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34916-BF9F-45A8-A7E9-867CFC555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FC84-D1CC-4C99-B8CF-447C817B4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4898-4289-4644-8050-D51471359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27933-2C15-41A2-9BA3-F42663658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5047C-6A7B-459A-BB11-958748F95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6C0C34-442A-49C5-A99A-7043BF45A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7784" y="908720"/>
            <a:ext cx="5760641" cy="2016223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Формирование у детей контроля и самоконтроля, оценки и самооценки через технологию «Ситуация».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мв\Desktop\Новая папка (2)\24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013176"/>
            <a:ext cx="4680520" cy="1608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3645024"/>
            <a:ext cx="5688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Жижина</a:t>
            </a:r>
            <a:r>
              <a:rPr lang="ru-RU" sz="2400" dirty="0" smtClean="0"/>
              <a:t> Наталья Владимировна, старший воспитатель</a:t>
            </a:r>
          </a:p>
          <a:p>
            <a:r>
              <a:rPr lang="ru-RU" sz="2400" dirty="0" smtClean="0"/>
              <a:t>ГБОУ ООШ№17 с/</a:t>
            </a:r>
            <a:r>
              <a:rPr lang="ru-RU" sz="2400" dirty="0" err="1" smtClean="0"/>
              <a:t>п</a:t>
            </a:r>
            <a:r>
              <a:rPr lang="ru-RU" sz="2400" dirty="0" smtClean="0"/>
              <a:t> Д/с «Центр раннего детства»</a:t>
            </a:r>
            <a:endParaRPr lang="ru-RU" sz="2400" dirty="0"/>
          </a:p>
        </p:txBody>
      </p:sp>
      <p:pic>
        <p:nvPicPr>
          <p:cNvPr id="2" name="Picture 2" descr="C:\Users\мв\Desktop\картинки детей\i (8).jpg"/>
          <p:cNvPicPr>
            <a:picLocks noChangeAspect="1" noChangeArrowheads="1"/>
          </p:cNvPicPr>
          <p:nvPr/>
        </p:nvPicPr>
        <p:blipFill>
          <a:blip r:embed="rId3" cstate="print"/>
          <a:srcRect l="16262" t="18485" r="5680" b="8929"/>
          <a:stretch>
            <a:fillRect/>
          </a:stretch>
        </p:blipFill>
        <p:spPr bwMode="auto">
          <a:xfrm>
            <a:off x="0" y="908720"/>
            <a:ext cx="2699792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302748" cy="7920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НОД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124744"/>
          <a:ext cx="756084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642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</a:tr>
              <a:tr h="1313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Введение ситуацию</a:t>
                      </a:r>
                      <a:endParaRPr lang="ru-RU" sz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Прописывается текст (с прямой речью педагога) по сценарию 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400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действия педагога</a:t>
                      </a:r>
                      <a:endParaRPr lang="ru-RU" sz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Прописывается текст (с  возможной прямой речью детей) по сценарию </a:t>
                      </a:r>
                      <a:r>
                        <a:rPr lang="ru-RU" sz="1400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действия детей.</a:t>
                      </a:r>
                      <a:endParaRPr lang="ru-RU" sz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</a:tr>
              <a:tr h="572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Актуализация знаний и умений</a:t>
                      </a:r>
                      <a:endParaRPr lang="ru-RU" sz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</a:tr>
              <a:tr h="572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Затруднение в ситуации</a:t>
                      </a:r>
                      <a:endParaRPr lang="ru-RU" sz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</a:tr>
              <a:tr h="819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«Открытие» нового знания (способа действия)</a:t>
                      </a:r>
                      <a:endParaRPr lang="ru-RU" sz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</a:tr>
              <a:tr h="819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Включение нового знания в систему знаний и умений </a:t>
                      </a:r>
                      <a:endParaRPr lang="ru-RU" sz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</a:tr>
              <a:tr h="3731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Осмысление (итог)</a:t>
                      </a:r>
                      <a:endParaRPr lang="ru-RU" sz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19" marR="78119" marT="39059" marB="39059"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789040"/>
            <a:ext cx="7128792" cy="86409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мв\Desktop\мультики-дети\0_7e462_63cc56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23057"/>
            <a:ext cx="7128792" cy="1802287"/>
          </a:xfrm>
          <a:prstGeom prst="rect">
            <a:avLst/>
          </a:prstGeom>
          <a:noFill/>
        </p:spPr>
      </p:pic>
      <p:pic>
        <p:nvPicPr>
          <p:cNvPr id="1029" name="Picture 5" descr="C:\Users\мв\Desktop\мультики-дети\140220162244.jpg"/>
          <p:cNvPicPr>
            <a:picLocks noChangeAspect="1" noChangeArrowheads="1"/>
          </p:cNvPicPr>
          <p:nvPr/>
        </p:nvPicPr>
        <p:blipFill>
          <a:blip r:embed="rId3" cstate="print"/>
          <a:srcRect b="18750"/>
          <a:stretch>
            <a:fillRect/>
          </a:stretch>
        </p:blipFill>
        <p:spPr bwMode="auto">
          <a:xfrm>
            <a:off x="683568" y="476672"/>
            <a:ext cx="2592288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39552" y="332656"/>
            <a:ext cx="4608512" cy="187220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Индивидом- рождаются,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Личностью – становятся,</a:t>
            </a:r>
            <a:b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Индивидуальность отстаивают. </a:t>
            </a:r>
            <a:b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А.Г.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Асмолов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886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32656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996953"/>
            <a:ext cx="8234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0" name="Picture 6" descr="C:\Users\мв\Desktop\картинки детей\Новая папка (2)\slide_12.jpg"/>
          <p:cNvPicPr>
            <a:picLocks noChangeAspect="1" noChangeArrowheads="1"/>
          </p:cNvPicPr>
          <p:nvPr/>
        </p:nvPicPr>
        <p:blipFill>
          <a:blip r:embed="rId2" cstate="print"/>
          <a:srcRect l="79137" t="3801" r="2751" b="57350"/>
          <a:stretch>
            <a:fillRect/>
          </a:stretch>
        </p:blipFill>
        <p:spPr bwMode="auto">
          <a:xfrm>
            <a:off x="6300192" y="404664"/>
            <a:ext cx="1656184" cy="2664296"/>
          </a:xfrm>
          <a:prstGeom prst="rect">
            <a:avLst/>
          </a:prstGeom>
          <a:noFill/>
        </p:spPr>
      </p:pic>
      <p:pic>
        <p:nvPicPr>
          <p:cNvPr id="11" name="Picture 4" descr="C:\Documents and Settings\Admin\Рабочий стол\B_PiTphZMj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5807097" cy="331236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224860" cy="576064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Современные требования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03648" y="1772816"/>
            <a:ext cx="7128792" cy="381642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cs typeface="Times New Roman" pitchFamily="18" charset="0"/>
              </a:rPr>
              <a:t> Обновление содержания образования требует от педагога поиска методов, приемов, педагогических технологий, активизирующих активность, деятельность ребенка, развивающих личность ребенка в процессе различных видов деятельности.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cs typeface="Times New Roman" pitchFamily="18" charset="0"/>
              </a:rPr>
              <a:t>Поэтому так востребован </a:t>
            </a:r>
            <a:r>
              <a:rPr lang="ru-RU" sz="2400" b="1" dirty="0" err="1" smtClean="0"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cs typeface="Times New Roman" pitchFamily="18" charset="0"/>
              </a:rPr>
              <a:t> подход в организации образовательного процесса в ДОУ.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мв\Desktop\картинки детей\Новая папка (2)\15887-zayavleniya-o-razdelenii-licevogo-scheta-privatizirovannoy-kvartiry.jpg"/>
          <p:cNvPicPr/>
          <p:nvPr/>
        </p:nvPicPr>
        <p:blipFill>
          <a:blip r:embed="rId2" cstate="print"/>
          <a:srcRect l="9444" r="3980"/>
          <a:stretch>
            <a:fillRect/>
          </a:stretch>
        </p:blipFill>
        <p:spPr bwMode="auto">
          <a:xfrm>
            <a:off x="179512" y="116632"/>
            <a:ext cx="1657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мв\Desktop\мультики-дети\i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810125"/>
            <a:ext cx="2487935" cy="178722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534272" cy="504056"/>
          </a:xfrm>
        </p:spPr>
        <p:txBody>
          <a:bodyPr/>
          <a:lstStyle/>
          <a:p>
            <a:pPr algn="l"/>
            <a:r>
              <a:rPr lang="ru-RU" sz="3600" dirty="0" smtClean="0"/>
              <a:t>Основные понятия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980728"/>
            <a:ext cx="8134672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800" b="1" u="sng" dirty="0" smtClean="0">
                <a:cs typeface="Times New Roman" pitchFamily="18" charset="0"/>
              </a:rPr>
              <a:t>Деятельность</a:t>
            </a:r>
            <a:r>
              <a:rPr lang="ru-RU" sz="1800" dirty="0" smtClean="0">
                <a:cs typeface="Times New Roman" pitchFamily="18" charset="0"/>
              </a:rPr>
              <a:t> – система действий человека, направленная на достижение определенной цели </a:t>
            </a:r>
            <a:r>
              <a:rPr lang="ru-RU" sz="1800" i="1" dirty="0" smtClean="0">
                <a:cs typeface="Times New Roman" pitchFamily="18" charset="0"/>
              </a:rPr>
              <a:t>(Словарь - справочник воспитателя/ Авт.-сост. С. С. Степанов. - М.:ТЦ Сфера, 2008). </a:t>
            </a:r>
          </a:p>
          <a:p>
            <a:pPr>
              <a:buFont typeface="Arial" pitchFamily="34" charset="0"/>
              <a:buChar char="•"/>
            </a:pPr>
            <a:endParaRPr lang="ru-RU" sz="1800" b="1" u="sng" dirty="0" smtClean="0"/>
          </a:p>
          <a:p>
            <a:pPr>
              <a:buFont typeface="Arial" pitchFamily="34" charset="0"/>
              <a:buChar char="•"/>
            </a:pPr>
            <a:r>
              <a:rPr lang="ru-RU" sz="1800" b="1" u="sng" dirty="0" err="1" smtClean="0"/>
              <a:t>Деятельностный</a:t>
            </a:r>
            <a:r>
              <a:rPr lang="ru-RU" sz="1800" b="1" u="sng" dirty="0" smtClean="0"/>
              <a:t> подход </a:t>
            </a:r>
            <a:r>
              <a:rPr lang="ru-RU" sz="1800" dirty="0" smtClean="0"/>
              <a:t>-</a:t>
            </a:r>
            <a:r>
              <a:rPr lang="ru-RU" sz="1800" i="1" dirty="0" smtClean="0"/>
              <a:t> организация и управление педагогом деятельностью ребенка при решении им специально организованных учебных задач разной сложности и проблематики, развивающие разные виды компетентностей ребенка и самого ребенка как личность. (</a:t>
            </a:r>
            <a:r>
              <a:rPr lang="ru-RU" sz="1800" i="1" dirty="0" err="1" smtClean="0"/>
              <a:t>Л.Г.Петерсон</a:t>
            </a:r>
            <a:r>
              <a:rPr lang="ru-RU" sz="1800" i="1" dirty="0" smtClean="0"/>
              <a:t>)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1800" b="1" u="sng" dirty="0" smtClean="0"/>
              <a:t>Системно - </a:t>
            </a:r>
            <a:r>
              <a:rPr lang="ru-RU" sz="1800" b="1" u="sng" dirty="0" err="1" smtClean="0"/>
              <a:t>деятельностный</a:t>
            </a:r>
            <a:r>
              <a:rPr lang="ru-RU" sz="1800" b="1" u="sng" dirty="0" smtClean="0"/>
              <a:t> подход</a:t>
            </a:r>
            <a:r>
              <a:rPr lang="ru-RU" sz="1800" u="sng" dirty="0" smtClean="0"/>
              <a:t> </a:t>
            </a:r>
            <a:r>
              <a:rPr lang="ru-RU" sz="1800" dirty="0" smtClean="0"/>
              <a:t>- это организация воспитательно-образовательного процесса, в котором главное место отводится активной и разносторонней, в максимальной степени самостоятельной познавательной деятельности дошкольника, где акцент делается на зону ближайшего развития, то есть область потенциальных возможностей.</a:t>
            </a:r>
          </a:p>
          <a:p>
            <a:endParaRPr lang="ru-RU" sz="1800" dirty="0" smtClean="0"/>
          </a:p>
        </p:txBody>
      </p:sp>
      <p:pic>
        <p:nvPicPr>
          <p:cNvPr id="11266" name="Picture 2" descr="C:\Users\мв\Desktop\мультики-дети\i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013176"/>
            <a:ext cx="2088232" cy="17008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326360" cy="1275928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dirty="0"/>
          </a:p>
        </p:txBody>
      </p:sp>
      <p:pic>
        <p:nvPicPr>
          <p:cNvPr id="6" name="Picture 2" descr="C:\Documents and Settings\Admin\Рабочий стол\primernaya-osnovnaya-obshcheobrazovatelnaya-programma-doshkolnogo-obrazovaniya-mir-otkryt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2160240" cy="295232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Рабочий стол\mir_otkritiy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5544616" cy="324036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мв\Desktop\мультики-дети\i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5300" y="2780928"/>
            <a:ext cx="1028700" cy="2047875"/>
          </a:xfrm>
          <a:prstGeom prst="rect">
            <a:avLst/>
          </a:prstGeom>
          <a:noFill/>
        </p:spPr>
      </p:pic>
      <p:pic>
        <p:nvPicPr>
          <p:cNvPr id="8194" name="Picture 2" descr="C:\Users\мв\Desktop\мультики-дети\41-57.jpg"/>
          <p:cNvPicPr>
            <a:picLocks noChangeAspect="1" noChangeArrowheads="1"/>
          </p:cNvPicPr>
          <p:nvPr/>
        </p:nvPicPr>
        <p:blipFill>
          <a:blip r:embed="rId3" cstate="print"/>
          <a:srcRect t="81500" b="1701"/>
          <a:stretch>
            <a:fillRect/>
          </a:stretch>
        </p:blipFill>
        <p:spPr bwMode="auto">
          <a:xfrm>
            <a:off x="1547664" y="5589240"/>
            <a:ext cx="6899396" cy="115212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7335"/>
            <a:ext cx="7143800" cy="50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685800" y="476672"/>
            <a:ext cx="7702624" cy="5616624"/>
          </a:xfrm>
        </p:spPr>
        <p:txBody>
          <a:bodyPr/>
          <a:lstStyle/>
          <a:p>
            <a:r>
              <a:rPr lang="ru-RU" sz="2400" b="1" dirty="0" smtClean="0"/>
              <a:t>Цель:</a:t>
            </a:r>
            <a:r>
              <a:rPr lang="ru-RU" sz="2400" dirty="0" smtClean="0"/>
              <a:t> овладение педагогами ДОУ современными образовательными технологиями, обеспечивающими реализацию ФГОС.</a:t>
            </a:r>
          </a:p>
          <a:p>
            <a:r>
              <a:rPr lang="ru-RU" sz="2400" b="1" dirty="0" smtClean="0"/>
              <a:t>Задачи:</a:t>
            </a:r>
            <a:endParaRPr lang="ru-RU" sz="2400" dirty="0" smtClean="0"/>
          </a:p>
          <a:p>
            <a:pPr lvl="0"/>
            <a:r>
              <a:rPr lang="ru-RU" sz="2400" dirty="0" smtClean="0"/>
              <a:t>Создать условия для реализации </a:t>
            </a:r>
            <a:r>
              <a:rPr lang="ru-RU" sz="2400" dirty="0" err="1" smtClean="0"/>
              <a:t>системно-деятельностного</a:t>
            </a:r>
            <a:r>
              <a:rPr lang="ru-RU" sz="2400" dirty="0" smtClean="0"/>
              <a:t> подхода в ДОУ</a:t>
            </a:r>
          </a:p>
          <a:p>
            <a:pPr lvl="0"/>
            <a:r>
              <a:rPr lang="ru-RU" sz="2400" dirty="0" smtClean="0"/>
              <a:t>Постепенное внедрение </a:t>
            </a:r>
            <a:r>
              <a:rPr lang="ru-RU" sz="2400" dirty="0" err="1" smtClean="0"/>
              <a:t>системно-деятельностного</a:t>
            </a:r>
            <a:r>
              <a:rPr lang="ru-RU" sz="2400" dirty="0" smtClean="0"/>
              <a:t> подхода в образовательный процесс ДОУ</a:t>
            </a:r>
          </a:p>
          <a:p>
            <a:pPr lvl="0"/>
            <a:r>
              <a:rPr lang="ru-RU" sz="2400" dirty="0" smtClean="0"/>
              <a:t>Обучение педагогов на курсах повышения квалификации по теме.</a:t>
            </a:r>
          </a:p>
          <a:p>
            <a:endParaRPr lang="ru-RU" sz="2400" dirty="0"/>
          </a:p>
        </p:txBody>
      </p:sp>
      <p:pic>
        <p:nvPicPr>
          <p:cNvPr id="6" name="Picture 2" descr="C:\Users\мв\Desktop\картинки детей\baby0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848" y="4149080"/>
            <a:ext cx="1368152" cy="233164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в\Desktop\мультики-дети\1 (4).jpg"/>
          <p:cNvPicPr>
            <a:picLocks noChangeAspect="1" noChangeArrowheads="1"/>
          </p:cNvPicPr>
          <p:nvPr/>
        </p:nvPicPr>
        <p:blipFill>
          <a:blip r:embed="rId2" cstate="print"/>
          <a:srcRect l="62812" t="26790" r="19800" b="6481"/>
          <a:stretch>
            <a:fillRect/>
          </a:stretch>
        </p:blipFill>
        <p:spPr bwMode="auto">
          <a:xfrm>
            <a:off x="7524328" y="5013176"/>
            <a:ext cx="1368152" cy="1656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768752" cy="764704"/>
          </a:xfrm>
        </p:spPr>
        <p:txBody>
          <a:bodyPr/>
          <a:lstStyle/>
          <a:p>
            <a:pPr algn="l"/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 Система основных принципов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323528" y="1124744"/>
          <a:ext cx="752507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463"/>
                <a:gridCol w="3865609"/>
              </a:tblGrid>
              <a:tr h="44254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Принципы СДП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ДО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062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 психологической комфортности 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3.2.1</a:t>
                      </a:r>
                      <a:r>
                        <a:rPr lang="ru-RU" sz="2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3.2.5 (1) 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54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 деятельности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1.4.4</a:t>
                      </a:r>
                      <a:r>
                        <a:rPr lang="ru-RU" sz="2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2.7; 3.2.1 (5); 3.2.5 (2)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54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 минимакса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1.3.1;</a:t>
                      </a:r>
                      <a:r>
                        <a:rPr lang="ru-RU" sz="2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1.3.2; 1.6.4; 2.11.1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54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 целостности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1.4.6; 1.4.7; 1.6.5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54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 вариативности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1.6.7; 3.2.</a:t>
                      </a:r>
                      <a:r>
                        <a:rPr lang="ru-RU" sz="2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(6);  3.2.5 (2)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54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 творчества 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1.2.4; 1.6.4;</a:t>
                      </a:r>
                      <a:r>
                        <a:rPr lang="ru-RU" sz="24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2.4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54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 непрерывности 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1.2.1; 1.6.3; 1.6.6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Picture 1" descr="C:\Users\мв\Desktop\мультики-дети\8879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2743206" cy="75285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6870700" cy="1268760"/>
          </a:xfrm>
        </p:spPr>
        <p:txBody>
          <a:bodyPr/>
          <a:lstStyle/>
          <a:p>
            <a:pPr algn="l"/>
            <a:r>
              <a:rPr lang="ru-RU" dirty="0" smtClean="0"/>
              <a:t>Технология «Ситуация» </a:t>
            </a:r>
            <a:br>
              <a:rPr lang="ru-RU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196752"/>
            <a:ext cx="7846640" cy="4752528"/>
          </a:xfrm>
        </p:spPr>
        <p:txBody>
          <a:bodyPr/>
          <a:lstStyle/>
          <a:p>
            <a:pPr lvl="0"/>
            <a:r>
              <a:rPr lang="ru-RU" dirty="0" smtClean="0"/>
              <a:t>Создать условия  для того, чтобы сделать процесс приобретения знаний ребенком  мотивированным;</a:t>
            </a:r>
          </a:p>
          <a:p>
            <a:pPr lvl="0"/>
            <a:r>
              <a:rPr lang="ru-RU" b="1" dirty="0" smtClean="0"/>
              <a:t>Помогать ребенку сформировать у себя  умения контроля и самоконтроля, оценки и самооценки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Учить ребенка самостоятельно ставить перед собой цель и находить пути, в том числе средства, ее достижения;</a:t>
            </a:r>
          </a:p>
          <a:p>
            <a:endParaRPr lang="ru-RU" dirty="0"/>
          </a:p>
        </p:txBody>
      </p:sp>
      <p:pic>
        <p:nvPicPr>
          <p:cNvPr id="3076" name="Picture 4" descr="C:\Users\мв\Desktop\мультики-дети\p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41168"/>
            <a:ext cx="1699272" cy="1646738"/>
          </a:xfrm>
          <a:prstGeom prst="rect">
            <a:avLst/>
          </a:prstGeom>
          <a:noFill/>
        </p:spPr>
      </p:pic>
      <p:pic>
        <p:nvPicPr>
          <p:cNvPr id="3077" name="Picture 5" descr="C:\Users\мв\Desktop\мультики-дети\27251339-Children-play-with-a-board-game-on-the-floor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487544"/>
            <a:ext cx="2197224" cy="137045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Другая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C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395</Words>
  <Application>Microsoft Office PowerPoint</Application>
  <PresentationFormat>Экран (4:3)</PresentationFormat>
  <Paragraphs>58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Пастель</vt:lpstr>
      <vt:lpstr>Формирование у детей контроля и самоконтроля, оценки и самооценки через технологию «Ситуация».  </vt:lpstr>
      <vt:lpstr>Слайд 2</vt:lpstr>
      <vt:lpstr>Современные требования</vt:lpstr>
      <vt:lpstr>Основные понятия</vt:lpstr>
      <vt:lpstr>                     </vt:lpstr>
      <vt:lpstr>Слайд 6</vt:lpstr>
      <vt:lpstr>Слайд 7</vt:lpstr>
      <vt:lpstr>          Система основных принципов  </vt:lpstr>
      <vt:lpstr>Технология «Ситуация»  </vt:lpstr>
      <vt:lpstr>Технологическая карта НОД  </vt:lpstr>
      <vt:lpstr>Спасибо за внимание!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зарета</dc:creator>
  <cp:lastModifiedBy>user</cp:lastModifiedBy>
  <cp:revision>85</cp:revision>
  <dcterms:created xsi:type="dcterms:W3CDTF">2010-03-28T08:20:39Z</dcterms:created>
  <dcterms:modified xsi:type="dcterms:W3CDTF">2019-04-04T04:54:49Z</dcterms:modified>
</cp:coreProperties>
</file>